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2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  <a:srgbClr val="23857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379F0-286D-4235-8937-68FA5829391E}" type="datetimeFigureOut">
              <a:rPr lang="ru-RU" smtClean="0"/>
              <a:pPr/>
              <a:t>14.11.2020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132E2-DDFD-43E6-BB48-5CF6588164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379F0-286D-4235-8937-68FA5829391E}" type="datetimeFigureOut">
              <a:rPr lang="ru-RU" smtClean="0"/>
              <a:pPr/>
              <a:t>14.11.2020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132E2-DDFD-43E6-BB48-5CF6588164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379F0-286D-4235-8937-68FA5829391E}" type="datetimeFigureOut">
              <a:rPr lang="ru-RU" smtClean="0"/>
              <a:pPr/>
              <a:t>14.11.2020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132E2-DDFD-43E6-BB48-5CF6588164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379F0-286D-4235-8937-68FA5829391E}" type="datetimeFigureOut">
              <a:rPr lang="ru-RU" smtClean="0"/>
              <a:pPr/>
              <a:t>14.11.2020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132E2-DDFD-43E6-BB48-5CF6588164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379F0-286D-4235-8937-68FA5829391E}" type="datetimeFigureOut">
              <a:rPr lang="ru-RU" smtClean="0"/>
              <a:pPr/>
              <a:t>14.11.2020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132E2-DDFD-43E6-BB48-5CF6588164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379F0-286D-4235-8937-68FA5829391E}" type="datetimeFigureOut">
              <a:rPr lang="ru-RU" smtClean="0"/>
              <a:pPr/>
              <a:t>14.11.2020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132E2-DDFD-43E6-BB48-5CF6588164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379F0-286D-4235-8937-68FA5829391E}" type="datetimeFigureOut">
              <a:rPr lang="ru-RU" smtClean="0"/>
              <a:pPr/>
              <a:t>14.11.2020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132E2-DDFD-43E6-BB48-5CF6588164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379F0-286D-4235-8937-68FA5829391E}" type="datetimeFigureOut">
              <a:rPr lang="ru-RU" smtClean="0"/>
              <a:pPr/>
              <a:t>14.11.2020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132E2-DDFD-43E6-BB48-5CF6588164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379F0-286D-4235-8937-68FA5829391E}" type="datetimeFigureOut">
              <a:rPr lang="ru-RU" smtClean="0"/>
              <a:pPr/>
              <a:t>14.11.2020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132E2-DDFD-43E6-BB48-5CF6588164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379F0-286D-4235-8937-68FA5829391E}" type="datetimeFigureOut">
              <a:rPr lang="ru-RU" smtClean="0"/>
              <a:pPr/>
              <a:t>14.11.2020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132E2-DDFD-43E6-BB48-5CF6588164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379F0-286D-4235-8937-68FA5829391E}" type="datetimeFigureOut">
              <a:rPr lang="ru-RU" smtClean="0"/>
              <a:pPr/>
              <a:t>14.11.2020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132E2-DDFD-43E6-BB48-5CF6588164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F379F0-286D-4235-8937-68FA5829391E}" type="datetimeFigureOut">
              <a:rPr lang="ru-RU" smtClean="0"/>
              <a:pPr/>
              <a:t>14.11.2020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2132E2-DDFD-43E6-BB48-5CF6588164E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circl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7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9251"/>
            <a:ext cx="9144000" cy="6877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2492896"/>
            <a:ext cx="7124328" cy="1542033"/>
          </a:xfrm>
          <a:solidFill>
            <a:srgbClr val="009999"/>
          </a:solidFill>
        </p:spPr>
        <p:txBody>
          <a:bodyPr>
            <a:noAutofit/>
          </a:bodyPr>
          <a:lstStyle/>
          <a:p>
            <a:r>
              <a:rPr lang="en-US" sz="9600" dirty="0">
                <a:latin typeface="Bodoni MT" pitchFamily="18" charset="0"/>
              </a:rPr>
              <a:t>On the move</a:t>
            </a:r>
            <a:endParaRPr lang="ru-RU" sz="9600" dirty="0">
              <a:latin typeface="Bodoni MT" pitchFamily="18" charset="0"/>
            </a:endParaRPr>
          </a:p>
        </p:txBody>
      </p:sp>
      <p:sp>
        <p:nvSpPr>
          <p:cNvPr id="11272" name="AutoShape 8" descr="Бесшовный фон из мультфильмов транспортных средств с забавным полицейским |  Премиум вектор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4800" b="1" dirty="0" smtClean="0">
                <a:latin typeface="Bodoni MT" pitchFamily="18" charset="0"/>
              </a:rPr>
              <a:t>Exercise 7</a:t>
            </a:r>
            <a:br>
              <a:rPr lang="en-US" sz="4800" b="1" dirty="0" smtClean="0">
                <a:latin typeface="Bodoni MT" pitchFamily="18" charset="0"/>
              </a:rPr>
            </a:br>
            <a:r>
              <a:rPr lang="en-US" sz="4800" b="1" dirty="0" smtClean="0">
                <a:latin typeface="Bodoni MT" pitchFamily="18" charset="0"/>
              </a:rPr>
              <a:t>Homographs</a:t>
            </a:r>
            <a:endParaRPr lang="ru-RU" sz="4800" b="1" dirty="0">
              <a:latin typeface="Bodoni MT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1700808"/>
            <a:ext cx="17281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u="sng" dirty="0" err="1">
                <a:latin typeface="Bodoni MT" pitchFamily="18" charset="0"/>
              </a:rPr>
              <a:t>sheet</a:t>
            </a:r>
            <a:endParaRPr lang="ru-RU" sz="4000" u="sng" dirty="0">
              <a:latin typeface="Bodoni MT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868144" y="1628800"/>
            <a:ext cx="22322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u="sng" dirty="0" err="1">
                <a:latin typeface="Bodoni MT" pitchFamily="18" charset="0"/>
              </a:rPr>
              <a:t>bank</a:t>
            </a:r>
            <a:endParaRPr lang="ru-RU" sz="3000" u="sng" dirty="0">
              <a:latin typeface="Bodoni MT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47664" y="4365104"/>
            <a:ext cx="19442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u="sng" dirty="0" err="1">
                <a:latin typeface="Bodoni MT" pitchFamily="18" charset="0"/>
              </a:rPr>
              <a:t>right</a:t>
            </a:r>
            <a:endParaRPr lang="ru-RU" sz="4000" u="sng" dirty="0">
              <a:latin typeface="Bodoni MT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12160" y="4365104"/>
            <a:ext cx="20162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u="sng" dirty="0" err="1">
                <a:latin typeface="Bodoni MT" pitchFamily="18" charset="0"/>
              </a:rPr>
              <a:t>light</a:t>
            </a:r>
            <a:endParaRPr lang="ru-RU" sz="4000" u="sng" dirty="0">
              <a:latin typeface="Bodoni MT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2708920"/>
            <a:ext cx="3888432" cy="1477328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r>
              <a:rPr lang="en-US" sz="3000" dirty="0">
                <a:latin typeface="Bodoni MT" pitchFamily="18" charset="0"/>
              </a:rPr>
              <a:t>bed </a:t>
            </a:r>
            <a:r>
              <a:rPr lang="en-US" sz="3000" dirty="0" smtClean="0">
                <a:latin typeface="Bodoni MT" pitchFamily="18" charset="0"/>
              </a:rPr>
              <a:t>cover</a:t>
            </a:r>
          </a:p>
          <a:p>
            <a:endParaRPr lang="en-US" sz="3000" dirty="0">
              <a:latin typeface="Bodoni MT" pitchFamily="18" charset="0"/>
            </a:endParaRPr>
          </a:p>
          <a:p>
            <a:endParaRPr lang="en-US" sz="3000" dirty="0" smtClean="0">
              <a:latin typeface="Bodoni MT" pitchFamily="18" charset="0"/>
            </a:endParaRPr>
          </a:p>
          <a:p>
            <a:r>
              <a:rPr lang="en-US" sz="3000" dirty="0" smtClean="0">
                <a:latin typeface="Bodoni MT" pitchFamily="18" charset="0"/>
              </a:rPr>
              <a:t> </a:t>
            </a:r>
            <a:r>
              <a:rPr lang="en-US" sz="3000" dirty="0">
                <a:latin typeface="Bodoni MT" pitchFamily="18" charset="0"/>
              </a:rPr>
              <a:t>a single piece of paper</a:t>
            </a:r>
            <a:endParaRPr lang="ru-RU" sz="3000" dirty="0">
              <a:latin typeface="Bodoni MT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44008" y="2564904"/>
            <a:ext cx="4499992" cy="1512168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r>
              <a:rPr lang="en-US" sz="3000" dirty="0">
                <a:latin typeface="Bodoni MT" pitchFamily="18" charset="0"/>
              </a:rPr>
              <a:t>we keep money in sides of a </a:t>
            </a:r>
            <a:r>
              <a:rPr lang="en-US" sz="3000" dirty="0" smtClean="0">
                <a:latin typeface="Bodoni MT" pitchFamily="18" charset="0"/>
              </a:rPr>
              <a:t>      river</a:t>
            </a:r>
            <a:endParaRPr lang="ru-RU" sz="3000" dirty="0">
              <a:latin typeface="Bodoni MT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5517232"/>
            <a:ext cx="3816424" cy="1015663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r>
              <a:rPr lang="en-US" sz="3000" dirty="0">
                <a:latin typeface="Bodoni MT" pitchFamily="18" charset="0"/>
              </a:rPr>
              <a:t>opposite of left </a:t>
            </a:r>
            <a:endParaRPr lang="en-US" sz="3000" dirty="0" smtClean="0">
              <a:latin typeface="Bodoni MT" pitchFamily="18" charset="0"/>
            </a:endParaRPr>
          </a:p>
          <a:p>
            <a:r>
              <a:rPr lang="en-US" sz="3000" dirty="0" smtClean="0">
                <a:latin typeface="Bodoni MT" pitchFamily="18" charset="0"/>
              </a:rPr>
              <a:t>     correct</a:t>
            </a:r>
            <a:endParaRPr lang="ru-RU" sz="3000" dirty="0">
              <a:latin typeface="Bodoni MT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536513" y="5445224"/>
            <a:ext cx="460748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>
                <a:latin typeface="Bodoni MT" pitchFamily="18" charset="0"/>
              </a:rPr>
              <a:t>not </a:t>
            </a:r>
            <a:r>
              <a:rPr lang="en-US" sz="3000" dirty="0" smtClean="0">
                <a:latin typeface="Bodoni MT" pitchFamily="18" charset="0"/>
              </a:rPr>
              <a:t>heavy          </a:t>
            </a:r>
            <a:r>
              <a:rPr lang="en-US" sz="3000" dirty="0">
                <a:latin typeface="Bodoni MT" pitchFamily="18" charset="0"/>
              </a:rPr>
              <a:t>not dark</a:t>
            </a:r>
            <a:endParaRPr lang="ru-RU" sz="3000" dirty="0">
              <a:latin typeface="Bodoni MT" pitchFamily="18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flipH="1">
            <a:off x="971600" y="2348880"/>
            <a:ext cx="504056" cy="504056"/>
          </a:xfrm>
          <a:prstGeom prst="straightConnector1">
            <a:avLst/>
          </a:prstGeom>
          <a:ln w="9525">
            <a:solidFill>
              <a:schemeClr val="tx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5652120" y="2276872"/>
            <a:ext cx="504056" cy="504056"/>
          </a:xfrm>
          <a:prstGeom prst="straightConnector1">
            <a:avLst/>
          </a:prstGeom>
          <a:ln w="9525">
            <a:solidFill>
              <a:schemeClr val="tx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1259632" y="5085184"/>
            <a:ext cx="504056" cy="504056"/>
          </a:xfrm>
          <a:prstGeom prst="straightConnector1">
            <a:avLst/>
          </a:prstGeom>
          <a:ln w="9525">
            <a:solidFill>
              <a:schemeClr val="tx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5652120" y="5013176"/>
            <a:ext cx="504056" cy="504056"/>
          </a:xfrm>
          <a:prstGeom prst="straightConnector1">
            <a:avLst/>
          </a:prstGeom>
          <a:ln w="9525">
            <a:solidFill>
              <a:schemeClr val="tx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2339752" y="2348880"/>
            <a:ext cx="504056" cy="504056"/>
          </a:xfrm>
          <a:prstGeom prst="straightConnector1">
            <a:avLst/>
          </a:prstGeom>
          <a:ln w="9525">
            <a:solidFill>
              <a:schemeClr val="tx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2411760" y="5085184"/>
            <a:ext cx="504056" cy="504056"/>
          </a:xfrm>
          <a:prstGeom prst="straightConnector1">
            <a:avLst/>
          </a:prstGeom>
          <a:ln w="9525">
            <a:solidFill>
              <a:schemeClr val="tx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6948264" y="5013176"/>
            <a:ext cx="504056" cy="504056"/>
          </a:xfrm>
          <a:prstGeom prst="straightConnector1">
            <a:avLst/>
          </a:prstGeom>
          <a:ln w="9525">
            <a:solidFill>
              <a:schemeClr val="tx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6876256" y="2276872"/>
            <a:ext cx="504056" cy="504056"/>
          </a:xfrm>
          <a:prstGeom prst="straightConnector1">
            <a:avLst/>
          </a:prstGeom>
          <a:ln w="9525">
            <a:solidFill>
              <a:schemeClr val="tx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pPr algn="l"/>
            <a:r>
              <a:rPr lang="en-US" sz="4900" dirty="0" smtClean="0">
                <a:latin typeface="Bodoni MT" pitchFamily="18" charset="0"/>
              </a:rPr>
              <a:t>More examples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Homograph: List Of 150+ Homographs From A-Z With Examples - 7 E S 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80728"/>
            <a:ext cx="8616079" cy="5733256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latin typeface="Bodoni MT" pitchFamily="18" charset="0"/>
              </a:rPr>
              <a:t>Can</a:t>
            </a:r>
            <a:r>
              <a:rPr lang="en-US" sz="5400" b="1" dirty="0" smtClean="0">
                <a:latin typeface="Bodoni MT" pitchFamily="18" charset="0"/>
              </a:rPr>
              <a:t> and Can’t</a:t>
            </a:r>
            <a:endParaRPr lang="ru-RU" sz="5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412776"/>
            <a:ext cx="8496944" cy="525658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>
                <a:latin typeface="Bodoni MT" pitchFamily="18" charset="0"/>
                <a:ea typeface="+mj-ea"/>
                <a:cs typeface="+mj-cs"/>
              </a:rPr>
              <a:t>Модальный глагол can (могу</a:t>
            </a:r>
            <a:r>
              <a:rPr lang="ru-RU" sz="2400" dirty="0" smtClean="0">
                <a:latin typeface="Bodoni MT" pitchFamily="18" charset="0"/>
                <a:ea typeface="+mj-ea"/>
                <a:cs typeface="+mj-cs"/>
              </a:rPr>
              <a:t>)</a:t>
            </a:r>
            <a:r>
              <a:rPr lang="en-US" sz="2400" dirty="0" smtClean="0">
                <a:latin typeface="Bodoni MT" pitchFamily="18" charset="0"/>
                <a:ea typeface="+mj-ea"/>
                <a:cs typeface="+mj-cs"/>
              </a:rPr>
              <a:t> </a:t>
            </a:r>
            <a:r>
              <a:rPr lang="ru-RU" sz="2400" dirty="0" smtClean="0">
                <a:latin typeface="Bodoni MT" pitchFamily="18" charset="0"/>
                <a:ea typeface="+mj-ea"/>
                <a:cs typeface="+mj-cs"/>
              </a:rPr>
              <a:t>– </a:t>
            </a:r>
            <a:r>
              <a:rPr lang="ru-RU" sz="2400" dirty="0">
                <a:latin typeface="Bodoni MT" pitchFamily="18" charset="0"/>
                <a:ea typeface="+mj-ea"/>
                <a:cs typeface="+mj-cs"/>
              </a:rPr>
              <a:t>самый </a:t>
            </a:r>
            <a:r>
              <a:rPr lang="ru-RU" sz="2400" dirty="0" smtClean="0">
                <a:latin typeface="Bodoni MT" pitchFamily="18" charset="0"/>
                <a:ea typeface="+mj-ea"/>
                <a:cs typeface="+mj-cs"/>
              </a:rPr>
              <a:t>часто</a:t>
            </a:r>
            <a:r>
              <a:rPr lang="en-US" sz="2400" dirty="0" smtClean="0">
                <a:latin typeface="Bodoni MT" pitchFamily="18" charset="0"/>
                <a:ea typeface="+mj-ea"/>
                <a:cs typeface="+mj-cs"/>
              </a:rPr>
              <a:t> </a:t>
            </a:r>
            <a:r>
              <a:rPr lang="ru-RU" sz="2400" dirty="0" smtClean="0">
                <a:latin typeface="Bodoni MT" pitchFamily="18" charset="0"/>
                <a:ea typeface="+mj-ea"/>
                <a:cs typeface="+mj-cs"/>
              </a:rPr>
              <a:t>встречаемый</a:t>
            </a:r>
          </a:p>
          <a:p>
            <a:pPr>
              <a:buNone/>
            </a:pPr>
            <a:r>
              <a:rPr lang="ru-RU" sz="2400" dirty="0" smtClean="0">
                <a:latin typeface="Bodoni MT" pitchFamily="18" charset="0"/>
                <a:ea typeface="+mj-ea"/>
                <a:cs typeface="+mj-cs"/>
              </a:rPr>
              <a:t>модальный глагол </a:t>
            </a:r>
            <a:r>
              <a:rPr lang="ru-RU" sz="2400" dirty="0">
                <a:latin typeface="Bodoni MT" pitchFamily="18" charset="0"/>
                <a:ea typeface="+mj-ea"/>
                <a:cs typeface="+mj-cs"/>
              </a:rPr>
              <a:t>в </a:t>
            </a:r>
            <a:r>
              <a:rPr lang="ru-RU" sz="2400" dirty="0" smtClean="0">
                <a:latin typeface="Bodoni MT" pitchFamily="18" charset="0"/>
                <a:ea typeface="+mj-ea"/>
                <a:cs typeface="+mj-cs"/>
              </a:rPr>
              <a:t>английском</a:t>
            </a:r>
            <a:r>
              <a:rPr lang="en-US" sz="2400" dirty="0" smtClean="0">
                <a:latin typeface="Bodoni MT" pitchFamily="18" charset="0"/>
                <a:ea typeface="+mj-ea"/>
                <a:cs typeface="+mj-cs"/>
              </a:rPr>
              <a:t> </a:t>
            </a:r>
            <a:r>
              <a:rPr lang="ru-RU" sz="2400" dirty="0" smtClean="0">
                <a:latin typeface="Bodoni MT" pitchFamily="18" charset="0"/>
                <a:ea typeface="+mj-ea"/>
                <a:cs typeface="+mj-cs"/>
              </a:rPr>
              <a:t>языке. </a:t>
            </a:r>
            <a:r>
              <a:rPr lang="ru-RU" sz="2400" dirty="0">
                <a:latin typeface="Bodoni MT" pitchFamily="18" charset="0"/>
                <a:ea typeface="+mj-ea"/>
                <a:cs typeface="+mj-cs"/>
              </a:rPr>
              <a:t>Мы используем </a:t>
            </a:r>
            <a:r>
              <a:rPr lang="ru-RU" sz="2400" dirty="0" smtClean="0">
                <a:latin typeface="Bodoni MT" pitchFamily="18" charset="0"/>
                <a:ea typeface="+mj-ea"/>
                <a:cs typeface="+mj-cs"/>
              </a:rPr>
              <a:t>его</a:t>
            </a:r>
          </a:p>
          <a:p>
            <a:pPr>
              <a:buNone/>
            </a:pPr>
            <a:r>
              <a:rPr lang="ru-RU" sz="2400" dirty="0" smtClean="0">
                <a:latin typeface="Bodoni MT" pitchFamily="18" charset="0"/>
                <a:ea typeface="+mj-ea"/>
                <a:cs typeface="+mj-cs"/>
              </a:rPr>
              <a:t>для того</a:t>
            </a:r>
            <a:r>
              <a:rPr lang="ru-RU" sz="2400" dirty="0">
                <a:latin typeface="Bodoni MT" pitchFamily="18" charset="0"/>
                <a:ea typeface="+mj-ea"/>
                <a:cs typeface="+mj-cs"/>
              </a:rPr>
              <a:t>, чтобы показать, что мы можем, умеем, </a:t>
            </a:r>
            <a:r>
              <a:rPr lang="ru-RU" sz="2400" dirty="0" smtClean="0">
                <a:latin typeface="Bodoni MT" pitchFamily="18" charset="0"/>
                <a:ea typeface="+mj-ea"/>
                <a:cs typeface="+mj-cs"/>
              </a:rPr>
              <a:t>способны</a:t>
            </a:r>
          </a:p>
          <a:p>
            <a:pPr>
              <a:buNone/>
            </a:pPr>
            <a:r>
              <a:rPr lang="ru-RU" sz="2400" dirty="0" smtClean="0">
                <a:latin typeface="Bodoni MT" pitchFamily="18" charset="0"/>
                <a:ea typeface="+mj-ea"/>
                <a:cs typeface="+mj-cs"/>
              </a:rPr>
              <a:t>сделать </a:t>
            </a:r>
            <a:r>
              <a:rPr lang="ru-RU" sz="2400" dirty="0">
                <a:latin typeface="Bodoni MT" pitchFamily="18" charset="0"/>
                <a:ea typeface="+mj-ea"/>
                <a:cs typeface="+mj-cs"/>
              </a:rPr>
              <a:t>что-то. </a:t>
            </a:r>
            <a:r>
              <a:rPr lang="ru-RU" sz="2400" dirty="0" smtClean="0">
                <a:latin typeface="Bodoni MT" pitchFamily="18" charset="0"/>
                <a:ea typeface="+mj-ea"/>
                <a:cs typeface="+mj-cs"/>
              </a:rPr>
              <a:t/>
            </a:r>
            <a:br>
              <a:rPr lang="ru-RU" sz="2400" dirty="0" smtClean="0">
                <a:latin typeface="Bodoni MT" pitchFamily="18" charset="0"/>
                <a:ea typeface="+mj-ea"/>
                <a:cs typeface="+mj-cs"/>
              </a:rPr>
            </a:br>
            <a:endParaRPr lang="ru-RU" sz="2400" dirty="0" smtClean="0">
              <a:latin typeface="Bodoni MT" pitchFamily="18" charset="0"/>
              <a:ea typeface="+mj-ea"/>
              <a:cs typeface="+mj-cs"/>
            </a:endParaRPr>
          </a:p>
          <a:p>
            <a:pPr>
              <a:buNone/>
            </a:pPr>
            <a:r>
              <a:rPr lang="ru-RU" sz="2400" dirty="0">
                <a:latin typeface="Bodoni MT" pitchFamily="18" charset="0"/>
                <a:ea typeface="+mj-ea"/>
                <a:cs typeface="+mj-cs"/>
              </a:rPr>
              <a:t>В</a:t>
            </a:r>
            <a:r>
              <a:rPr lang="ru-RU" sz="2400" dirty="0" smtClean="0">
                <a:latin typeface="Bodoni MT" pitchFamily="18" charset="0"/>
                <a:ea typeface="+mj-ea"/>
                <a:cs typeface="+mj-cs"/>
              </a:rPr>
              <a:t>ажно </a:t>
            </a:r>
            <a:r>
              <a:rPr lang="ru-RU" sz="2400" dirty="0">
                <a:latin typeface="Bodoni MT" pitchFamily="18" charset="0"/>
                <a:ea typeface="+mj-ea"/>
                <a:cs typeface="+mj-cs"/>
              </a:rPr>
              <a:t>помнить, после </a:t>
            </a:r>
            <a:r>
              <a:rPr lang="ru-RU" sz="2400" dirty="0" smtClean="0">
                <a:latin typeface="Bodoni MT" pitchFamily="18" charset="0"/>
                <a:ea typeface="+mj-ea"/>
                <a:cs typeface="+mj-cs"/>
              </a:rPr>
              <a:t>can</a:t>
            </a:r>
            <a:r>
              <a:rPr lang="ru-RU" sz="2400" dirty="0">
                <a:latin typeface="Bodoni MT" pitchFamily="18" charset="0"/>
                <a:ea typeface="+mj-ea"/>
                <a:cs typeface="+mj-cs"/>
              </a:rPr>
              <a:t> должен идти другой глагол. </a:t>
            </a:r>
            <a:r>
              <a:rPr lang="ru-RU" sz="2400" dirty="0" smtClean="0">
                <a:latin typeface="Bodoni MT" pitchFamily="18" charset="0"/>
                <a:ea typeface="+mj-ea"/>
                <a:cs typeface="+mj-cs"/>
              </a:rPr>
              <a:t>Ведь</a:t>
            </a:r>
          </a:p>
          <a:p>
            <a:pPr>
              <a:buNone/>
            </a:pPr>
            <a:r>
              <a:rPr lang="ru-RU" sz="2400" dirty="0" smtClean="0">
                <a:latin typeface="Bodoni MT" pitchFamily="18" charset="0"/>
                <a:ea typeface="+mj-ea"/>
                <a:cs typeface="+mj-cs"/>
              </a:rPr>
              <a:t>сам по себе</a:t>
            </a:r>
            <a:r>
              <a:rPr lang="ru-RU" sz="2400" dirty="0">
                <a:latin typeface="Bodoni MT" pitchFamily="18" charset="0"/>
                <a:ea typeface="+mj-ea"/>
                <a:cs typeface="+mj-cs"/>
              </a:rPr>
              <a:t> can не сообщает о действии, а только </a:t>
            </a:r>
            <a:r>
              <a:rPr lang="ru-RU" sz="2400" dirty="0" smtClean="0">
                <a:latin typeface="Bodoni MT" pitchFamily="18" charset="0"/>
                <a:ea typeface="+mj-ea"/>
                <a:cs typeface="+mj-cs"/>
              </a:rPr>
              <a:t>показывает</a:t>
            </a:r>
          </a:p>
          <a:p>
            <a:pPr>
              <a:buNone/>
            </a:pPr>
            <a:r>
              <a:rPr lang="ru-RU" sz="2400" dirty="0" smtClean="0">
                <a:latin typeface="Bodoni MT" pitchFamily="18" charset="0"/>
                <a:ea typeface="+mj-ea"/>
                <a:cs typeface="+mj-cs"/>
              </a:rPr>
              <a:t>наше </a:t>
            </a:r>
            <a:r>
              <a:rPr lang="ru-RU" sz="2400" dirty="0">
                <a:latin typeface="Bodoni MT" pitchFamily="18" charset="0"/>
                <a:ea typeface="+mj-ea"/>
                <a:cs typeface="+mj-cs"/>
              </a:rPr>
              <a:t>отношение </a:t>
            </a:r>
            <a:r>
              <a:rPr lang="ru-RU" sz="2400" dirty="0" smtClean="0">
                <a:latin typeface="Bodoni MT" pitchFamily="18" charset="0"/>
                <a:ea typeface="+mj-ea"/>
                <a:cs typeface="+mj-cs"/>
              </a:rPr>
              <a:t>к нему</a:t>
            </a:r>
            <a:r>
              <a:rPr lang="ru-RU" sz="2400" dirty="0">
                <a:latin typeface="Bodoni MT" pitchFamily="18" charset="0"/>
                <a:ea typeface="+mj-ea"/>
                <a:cs typeface="+mj-cs"/>
              </a:rPr>
              <a:t>: «могу делать какое-то действие</a:t>
            </a:r>
            <a:r>
              <a:rPr lang="ru-RU" sz="2400" dirty="0" smtClean="0">
                <a:latin typeface="Bodoni MT" pitchFamily="18" charset="0"/>
                <a:ea typeface="+mj-ea"/>
                <a:cs typeface="+mj-cs"/>
              </a:rPr>
              <a:t>»</a:t>
            </a:r>
            <a:br>
              <a:rPr lang="ru-RU" sz="2400" dirty="0" smtClean="0">
                <a:latin typeface="Bodoni MT" pitchFamily="18" charset="0"/>
                <a:ea typeface="+mj-ea"/>
                <a:cs typeface="+mj-cs"/>
              </a:rPr>
            </a:br>
            <a:endParaRPr lang="ru-RU" sz="2400" dirty="0">
              <a:latin typeface="Bodoni MT" pitchFamily="18" charset="0"/>
              <a:ea typeface="+mj-ea"/>
              <a:cs typeface="+mj-cs"/>
            </a:endParaRPr>
          </a:p>
          <a:p>
            <a:pPr>
              <a:buNone/>
            </a:pPr>
            <a:r>
              <a:rPr lang="ru-RU" sz="2400" dirty="0">
                <a:latin typeface="Bodoni MT" pitchFamily="18" charset="0"/>
                <a:ea typeface="+mj-ea"/>
                <a:cs typeface="+mj-cs"/>
              </a:rPr>
              <a:t>Н</a:t>
            </a:r>
            <a:r>
              <a:rPr lang="ru-RU" sz="2400" dirty="0" smtClean="0">
                <a:latin typeface="Bodoni MT" pitchFamily="18" charset="0"/>
                <a:ea typeface="+mj-ea"/>
                <a:cs typeface="+mj-cs"/>
              </a:rPr>
              <a:t>ельзя </a:t>
            </a:r>
            <a:r>
              <a:rPr lang="ru-RU" sz="2400" dirty="0">
                <a:latin typeface="Bodoni MT" pitchFamily="18" charset="0"/>
                <a:ea typeface="+mj-ea"/>
                <a:cs typeface="+mj-cs"/>
              </a:rPr>
              <a:t>забывать, после can мы не ставим to: can </a:t>
            </a:r>
            <a:r>
              <a:rPr lang="ru-RU" sz="2400" dirty="0" smtClean="0">
                <a:latin typeface="Bodoni MT" pitchFamily="18" charset="0"/>
                <a:ea typeface="+mj-ea"/>
                <a:cs typeface="+mj-cs"/>
              </a:rPr>
              <a:t>speak</a:t>
            </a:r>
          </a:p>
          <a:p>
            <a:pPr>
              <a:buNone/>
            </a:pPr>
            <a:r>
              <a:rPr lang="ru-RU" sz="2400" dirty="0" smtClean="0">
                <a:latin typeface="Bodoni MT" pitchFamily="18" charset="0"/>
                <a:ea typeface="+mj-ea"/>
                <a:cs typeface="+mj-cs"/>
              </a:rPr>
              <a:t>English</a:t>
            </a:r>
            <a:r>
              <a:rPr lang="ru-RU" sz="2400" dirty="0">
                <a:latin typeface="Bodoni MT" pitchFamily="18" charset="0"/>
                <a:ea typeface="+mj-ea"/>
                <a:cs typeface="+mj-cs"/>
              </a:rPr>
              <a:t>. </a:t>
            </a:r>
            <a:endParaRPr lang="ru-RU" sz="1200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88640"/>
            <a:ext cx="8784976" cy="593752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>
                <a:latin typeface="Bodoni MT" pitchFamily="18" charset="0"/>
                <a:ea typeface="+mj-ea"/>
                <a:cs typeface="+mj-cs"/>
              </a:rPr>
              <a:t>В отрицании частица </a:t>
            </a:r>
            <a:r>
              <a:rPr lang="ru-RU" sz="2800" dirty="0" err="1">
                <a:latin typeface="Bodoni MT" pitchFamily="18" charset="0"/>
                <a:ea typeface="+mj-ea"/>
                <a:cs typeface="+mj-cs"/>
              </a:rPr>
              <a:t>not</a:t>
            </a:r>
            <a:r>
              <a:rPr lang="ru-RU" sz="2800" dirty="0">
                <a:latin typeface="Bodoni MT" pitchFamily="18" charset="0"/>
                <a:ea typeface="+mj-ea"/>
                <a:cs typeface="+mj-cs"/>
              </a:rPr>
              <a:t> </a:t>
            </a:r>
            <a:r>
              <a:rPr lang="ru-RU" sz="2800" dirty="0" smtClean="0">
                <a:latin typeface="Bodoni MT" pitchFamily="18" charset="0"/>
                <a:ea typeface="+mj-ea"/>
                <a:cs typeface="+mj-cs"/>
              </a:rPr>
              <a:t>присоединяется</a:t>
            </a:r>
          </a:p>
          <a:p>
            <a:pPr>
              <a:buNone/>
            </a:pPr>
            <a:r>
              <a:rPr lang="ru-RU" sz="2800" dirty="0" smtClean="0">
                <a:latin typeface="Bodoni MT" pitchFamily="18" charset="0"/>
                <a:ea typeface="+mj-ea"/>
                <a:cs typeface="+mj-cs"/>
              </a:rPr>
              <a:t>к</a:t>
            </a:r>
            <a:r>
              <a:rPr lang="ru-RU" sz="2800" dirty="0">
                <a:latin typeface="Bodoni MT" pitchFamily="18" charset="0"/>
                <a:ea typeface="+mj-ea"/>
                <a:cs typeface="+mj-cs"/>
              </a:rPr>
              <a:t> can, образуя форму </a:t>
            </a:r>
            <a:r>
              <a:rPr lang="ru-RU" sz="2800" dirty="0" err="1">
                <a:latin typeface="Bodoni MT" pitchFamily="18" charset="0"/>
                <a:ea typeface="+mj-ea"/>
                <a:cs typeface="+mj-cs"/>
              </a:rPr>
              <a:t>cannot</a:t>
            </a:r>
            <a:r>
              <a:rPr lang="ru-RU" sz="2800" dirty="0">
                <a:latin typeface="Bodoni MT" pitchFamily="18" charset="0"/>
                <a:ea typeface="+mj-ea"/>
                <a:cs typeface="+mj-cs"/>
              </a:rPr>
              <a:t>. В </a:t>
            </a:r>
            <a:r>
              <a:rPr lang="ru-RU" sz="2800" dirty="0" smtClean="0">
                <a:latin typeface="Bodoni MT" pitchFamily="18" charset="0"/>
                <a:ea typeface="+mj-ea"/>
                <a:cs typeface="+mj-cs"/>
              </a:rPr>
              <a:t>разговорной</a:t>
            </a:r>
          </a:p>
          <a:p>
            <a:pPr>
              <a:buNone/>
            </a:pPr>
            <a:r>
              <a:rPr lang="ru-RU" sz="2800" dirty="0" smtClean="0">
                <a:latin typeface="Bodoni MT" pitchFamily="18" charset="0"/>
                <a:ea typeface="+mj-ea"/>
                <a:cs typeface="+mj-cs"/>
              </a:rPr>
              <a:t>речи </a:t>
            </a:r>
            <a:r>
              <a:rPr lang="ru-RU" sz="2800" dirty="0">
                <a:latin typeface="Bodoni MT" pitchFamily="18" charset="0"/>
                <a:ea typeface="+mj-ea"/>
                <a:cs typeface="+mj-cs"/>
              </a:rPr>
              <a:t>обычно  мы </a:t>
            </a:r>
            <a:r>
              <a:rPr lang="ru-RU" sz="2800" dirty="0" err="1">
                <a:latin typeface="Bodoni MT" pitchFamily="18" charset="0"/>
                <a:ea typeface="+mj-ea"/>
                <a:cs typeface="+mj-cs"/>
              </a:rPr>
              <a:t>cannot</a:t>
            </a:r>
            <a:r>
              <a:rPr lang="ru-RU" sz="2800" dirty="0">
                <a:latin typeface="Bodoni MT" pitchFamily="18" charset="0"/>
                <a:ea typeface="+mj-ea"/>
                <a:cs typeface="+mj-cs"/>
              </a:rPr>
              <a:t> сокращаем до </a:t>
            </a:r>
            <a:r>
              <a:rPr lang="ru-RU" sz="2800" dirty="0" err="1">
                <a:latin typeface="Bodoni MT" pitchFamily="18" charset="0"/>
                <a:ea typeface="+mj-ea"/>
                <a:cs typeface="+mj-cs"/>
              </a:rPr>
              <a:t>can’t</a:t>
            </a:r>
            <a:r>
              <a:rPr lang="ru-RU" sz="2800" dirty="0">
                <a:latin typeface="Bodoni MT" pitchFamily="18" charset="0"/>
                <a:ea typeface="+mj-ea"/>
                <a:cs typeface="+mj-cs"/>
              </a:rPr>
              <a:t>. </a:t>
            </a:r>
            <a:endParaRPr lang="ru-RU" sz="2800" dirty="0" smtClean="0">
              <a:latin typeface="Bodoni MT" pitchFamily="18" charset="0"/>
              <a:ea typeface="+mj-ea"/>
              <a:cs typeface="+mj-cs"/>
            </a:endParaRPr>
          </a:p>
          <a:p>
            <a:pPr>
              <a:buNone/>
            </a:pPr>
            <a:endParaRPr lang="ru-RU" sz="2800" dirty="0">
              <a:latin typeface="Bodoni MT" pitchFamily="18" charset="0"/>
              <a:ea typeface="+mj-ea"/>
              <a:cs typeface="+mj-cs"/>
            </a:endParaRPr>
          </a:p>
          <a:p>
            <a:pPr>
              <a:buNone/>
            </a:pPr>
            <a:r>
              <a:rPr lang="ru-RU" sz="2800" dirty="0" smtClean="0">
                <a:latin typeface="Bodoni MT" pitchFamily="18" charset="0"/>
                <a:ea typeface="+mj-ea"/>
                <a:cs typeface="+mj-cs"/>
              </a:rPr>
              <a:t>Кстати, </a:t>
            </a:r>
            <a:r>
              <a:rPr lang="en-US" sz="2800" dirty="0" smtClean="0">
                <a:latin typeface="Bodoni MT" pitchFamily="18" charset="0"/>
                <a:ea typeface="+mj-ea"/>
                <a:cs typeface="+mj-cs"/>
              </a:rPr>
              <a:t>cannot – </a:t>
            </a:r>
            <a:r>
              <a:rPr lang="ru-RU" sz="2800" dirty="0" smtClean="0">
                <a:latin typeface="Bodoni MT" pitchFamily="18" charset="0"/>
                <a:ea typeface="+mj-ea"/>
                <a:cs typeface="+mj-cs"/>
              </a:rPr>
              <a:t>это единственный модальный</a:t>
            </a:r>
          </a:p>
          <a:p>
            <a:pPr>
              <a:buNone/>
            </a:pPr>
            <a:r>
              <a:rPr lang="ru-RU" sz="2800" dirty="0" smtClean="0">
                <a:latin typeface="Bodoni MT" pitchFamily="18" charset="0"/>
                <a:ea typeface="+mj-ea"/>
                <a:cs typeface="+mj-cs"/>
              </a:rPr>
              <a:t>глагол, который </a:t>
            </a:r>
          </a:p>
          <a:p>
            <a:pPr>
              <a:buNone/>
            </a:pPr>
            <a:r>
              <a:rPr lang="ru-RU" sz="2800" dirty="0" smtClean="0">
                <a:latin typeface="Bodoni MT" pitchFamily="18" charset="0"/>
                <a:ea typeface="+mj-ea"/>
                <a:cs typeface="+mj-cs"/>
              </a:rPr>
              <a:t>Сливается</a:t>
            </a:r>
          </a:p>
          <a:p>
            <a:pPr>
              <a:buNone/>
            </a:pPr>
            <a:r>
              <a:rPr lang="ru-RU" sz="2800" dirty="0" smtClean="0">
                <a:latin typeface="Bodoni MT" pitchFamily="18" charset="0"/>
                <a:ea typeface="+mj-ea"/>
                <a:cs typeface="+mj-cs"/>
              </a:rPr>
              <a:t> с частицей </a:t>
            </a:r>
            <a:r>
              <a:rPr lang="en-US" sz="2800" dirty="0" smtClean="0">
                <a:latin typeface="Bodoni MT" pitchFamily="18" charset="0"/>
                <a:ea typeface="+mj-ea"/>
                <a:cs typeface="+mj-cs"/>
              </a:rPr>
              <a:t>to</a:t>
            </a:r>
            <a:r>
              <a:rPr lang="ru-RU" sz="2800" dirty="0" smtClean="0">
                <a:latin typeface="Bodoni MT" pitchFamily="18" charset="0"/>
                <a:ea typeface="+mj-ea"/>
                <a:cs typeface="+mj-cs"/>
              </a:rPr>
              <a:t> </a:t>
            </a:r>
          </a:p>
          <a:p>
            <a:pPr>
              <a:buNone/>
            </a:pPr>
            <a:r>
              <a:rPr lang="ru-RU" sz="2800" dirty="0">
                <a:latin typeface="Bodoni MT" pitchFamily="18" charset="0"/>
                <a:ea typeface="+mj-ea"/>
                <a:cs typeface="+mj-cs"/>
              </a:rPr>
              <a:t>п</a:t>
            </a:r>
            <a:r>
              <a:rPr lang="ru-RU" sz="2800" dirty="0" smtClean="0">
                <a:latin typeface="Bodoni MT" pitchFamily="18" charset="0"/>
                <a:ea typeface="+mj-ea"/>
                <a:cs typeface="+mj-cs"/>
              </a:rPr>
              <a:t>ри написании.</a:t>
            </a:r>
            <a:r>
              <a:rPr lang="ru-RU" dirty="0" smtClean="0">
                <a:latin typeface="Bodoni MT" pitchFamily="18" charset="0"/>
                <a:ea typeface="+mj-ea"/>
                <a:cs typeface="+mj-cs"/>
              </a:rPr>
              <a:t/>
            </a:r>
            <a:br>
              <a:rPr lang="ru-RU" dirty="0" smtClean="0">
                <a:latin typeface="Bodoni MT" pitchFamily="18" charset="0"/>
                <a:ea typeface="+mj-ea"/>
                <a:cs typeface="+mj-cs"/>
              </a:rPr>
            </a:br>
            <a:endParaRPr lang="ru-RU" dirty="0">
              <a:latin typeface="Bodoni MT" pitchFamily="18" charset="0"/>
              <a:ea typeface="+mj-ea"/>
              <a:cs typeface="+mj-cs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3284984"/>
            <a:ext cx="5766353" cy="357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5937523"/>
          </a:xfrm>
        </p:spPr>
        <p:txBody>
          <a:bodyPr/>
          <a:lstStyle/>
          <a:p>
            <a:r>
              <a:rPr lang="en-US" sz="4000" dirty="0">
                <a:latin typeface="Bodoni MT" pitchFamily="18" charset="0"/>
              </a:rPr>
              <a:t>You </a:t>
            </a:r>
            <a:r>
              <a:rPr lang="en-US" sz="4000" b="1" dirty="0">
                <a:latin typeface="Bodoni MT" pitchFamily="18" charset="0"/>
              </a:rPr>
              <a:t>can’t</a:t>
            </a:r>
            <a:r>
              <a:rPr lang="en-US" sz="4000" dirty="0">
                <a:latin typeface="Bodoni MT" pitchFamily="18" charset="0"/>
              </a:rPr>
              <a:t> drive a car if you under 18 years old. It’s the </a:t>
            </a:r>
            <a:r>
              <a:rPr lang="en-US" sz="4000" dirty="0" smtClean="0">
                <a:latin typeface="Bodoni MT" pitchFamily="18" charset="0"/>
              </a:rPr>
              <a:t>prohibition</a:t>
            </a:r>
            <a:endParaRPr lang="ru-RU" sz="4000" dirty="0" smtClean="0"/>
          </a:p>
          <a:p>
            <a:r>
              <a:rPr lang="en-US" sz="4000" dirty="0" smtClean="0">
                <a:latin typeface="Bodoni MT" pitchFamily="18" charset="0"/>
              </a:rPr>
              <a:t>You </a:t>
            </a:r>
            <a:r>
              <a:rPr lang="en-US" sz="4000" b="1" dirty="0">
                <a:latin typeface="Bodoni MT" pitchFamily="18" charset="0"/>
              </a:rPr>
              <a:t>can</a:t>
            </a:r>
            <a:r>
              <a:rPr lang="en-US" sz="4000" dirty="0">
                <a:latin typeface="Bodoni MT" pitchFamily="18" charset="0"/>
              </a:rPr>
              <a:t> ride a bike to school if you want. It</a:t>
            </a:r>
            <a:r>
              <a:rPr lang="ru-RU" sz="4000" dirty="0"/>
              <a:t>’</a:t>
            </a:r>
            <a:r>
              <a:rPr lang="en-US" sz="4000" dirty="0">
                <a:latin typeface="Bodoni MT" pitchFamily="18" charset="0"/>
              </a:rPr>
              <a:t>s the permission</a:t>
            </a:r>
            <a:endParaRPr lang="ru-RU" sz="4000" dirty="0"/>
          </a:p>
          <a:p>
            <a:pPr>
              <a:buNone/>
            </a:pPr>
            <a:endParaRPr lang="ru-RU" dirty="0"/>
          </a:p>
        </p:txBody>
      </p:sp>
      <p:pic>
        <p:nvPicPr>
          <p:cNvPr id="15362" name="Picture 2" descr="Baby, you can't drive no car | Business Insuran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2924944"/>
            <a:ext cx="4464496" cy="2676556"/>
          </a:xfrm>
          <a:prstGeom prst="rect">
            <a:avLst/>
          </a:prstGeom>
          <a:noFill/>
        </p:spPr>
      </p:pic>
      <p:pic>
        <p:nvPicPr>
          <p:cNvPr id="15364" name="Picture 4" descr="Российских школьников предлагают учить безопасной езде на велосипеде -  Новости Тулы и области - MySlo.r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3795" y="3933056"/>
            <a:ext cx="4313621" cy="2664296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772816"/>
            <a:ext cx="6084438" cy="4896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584176"/>
          </a:xfrm>
        </p:spPr>
        <p:txBody>
          <a:bodyPr>
            <a:noAutofit/>
          </a:bodyPr>
          <a:lstStyle/>
          <a:p>
            <a:pPr algn="l"/>
            <a:r>
              <a:rPr lang="en-US" sz="4800" b="1" dirty="0" smtClean="0">
                <a:latin typeface="Bodoni MT" pitchFamily="18" charset="0"/>
              </a:rPr>
              <a:t>Exercise 3</a:t>
            </a:r>
            <a:br>
              <a:rPr lang="en-US" sz="4800" b="1" dirty="0" smtClean="0">
                <a:latin typeface="Bodoni MT" pitchFamily="18" charset="0"/>
              </a:rPr>
            </a:br>
            <a:r>
              <a:rPr lang="en-US" sz="4800" b="1" dirty="0" smtClean="0">
                <a:latin typeface="Bodoni MT" pitchFamily="18" charset="0"/>
              </a:rPr>
              <a:t>Answers</a:t>
            </a:r>
            <a:endParaRPr lang="ru-RU" sz="4800" b="1" dirty="0"/>
          </a:p>
        </p:txBody>
      </p:sp>
      <p:sp>
        <p:nvSpPr>
          <p:cNvPr id="7" name="Овал 6"/>
          <p:cNvSpPr/>
          <p:nvPr/>
        </p:nvSpPr>
        <p:spPr>
          <a:xfrm>
            <a:off x="2267744" y="3356992"/>
            <a:ext cx="576064" cy="43204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4427984" y="2996952"/>
            <a:ext cx="576064" cy="43204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6156176" y="2996952"/>
            <a:ext cx="576064" cy="43204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2267744" y="5733256"/>
            <a:ext cx="576064" cy="43204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3995936" y="5733256"/>
            <a:ext cx="576064" cy="43204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6588224" y="5373216"/>
            <a:ext cx="576064" cy="43204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435280" cy="1872208"/>
          </a:xfrm>
        </p:spPr>
        <p:txBody>
          <a:bodyPr>
            <a:normAutofit fontScale="90000"/>
          </a:bodyPr>
          <a:lstStyle/>
          <a:p>
            <a:pPr algn="l"/>
            <a:r>
              <a:rPr lang="en-US" sz="5300" b="1" dirty="0" smtClean="0">
                <a:latin typeface="Bodoni MT" pitchFamily="18" charset="0"/>
              </a:rPr>
              <a:t>Exercise</a:t>
            </a:r>
            <a:r>
              <a:rPr lang="en-US" b="1" dirty="0" smtClean="0">
                <a:latin typeface="Bodoni MT" pitchFamily="18" charset="0"/>
              </a:rPr>
              <a:t> 4</a:t>
            </a:r>
            <a:br>
              <a:rPr lang="en-US" b="1" dirty="0" smtClean="0">
                <a:latin typeface="Bodoni MT" pitchFamily="18" charset="0"/>
              </a:rPr>
            </a:br>
            <a:r>
              <a:rPr lang="en-US" b="1" dirty="0" smtClean="0">
                <a:latin typeface="Bodoni MT" pitchFamily="18" charset="0"/>
              </a:rPr>
              <a:t/>
            </a:r>
            <a:br>
              <a:rPr lang="en-US" b="1" dirty="0" smtClean="0">
                <a:latin typeface="Bodoni MT" pitchFamily="18" charset="0"/>
              </a:rPr>
            </a:br>
            <a:endParaRPr lang="ru-RU" b="1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052736"/>
            <a:ext cx="4930527" cy="560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292080" y="2276872"/>
            <a:ext cx="367240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 smtClean="0">
                <a:latin typeface="Bodoni MT" pitchFamily="18" charset="0"/>
              </a:rPr>
              <a:t>Route - </a:t>
            </a:r>
            <a:r>
              <a:rPr lang="ru-RU" sz="5400" dirty="0" smtClean="0">
                <a:latin typeface="Bodoni MT" pitchFamily="18" charset="0"/>
              </a:rPr>
              <a:t>маршрут</a:t>
            </a:r>
            <a:endParaRPr lang="ru-RU" sz="5400" dirty="0"/>
          </a:p>
        </p:txBody>
      </p:sp>
      <p:sp>
        <p:nvSpPr>
          <p:cNvPr id="17" name="Стрелка вправо 16"/>
          <p:cNvSpPr/>
          <p:nvPr/>
        </p:nvSpPr>
        <p:spPr>
          <a:xfrm>
            <a:off x="1763688" y="3861048"/>
            <a:ext cx="2016224" cy="216024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верх 19"/>
          <p:cNvSpPr/>
          <p:nvPr/>
        </p:nvSpPr>
        <p:spPr>
          <a:xfrm>
            <a:off x="3635896" y="1340768"/>
            <a:ext cx="216024" cy="2520280"/>
          </a:xfrm>
          <a:prstGeom prst="up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лево 20"/>
          <p:cNvSpPr/>
          <p:nvPr/>
        </p:nvSpPr>
        <p:spPr>
          <a:xfrm>
            <a:off x="1331640" y="1268760"/>
            <a:ext cx="2304256" cy="216024"/>
          </a:xfrm>
          <a:prstGeom prst="lef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>
            <a:off x="1259632" y="1484784"/>
            <a:ext cx="216024" cy="2592288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Умножение 23"/>
          <p:cNvSpPr/>
          <p:nvPr/>
        </p:nvSpPr>
        <p:spPr>
          <a:xfrm>
            <a:off x="1115616" y="4077072"/>
            <a:ext cx="432048" cy="432048"/>
          </a:xfrm>
          <a:prstGeom prst="mathMultiply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верх 24"/>
          <p:cNvSpPr/>
          <p:nvPr/>
        </p:nvSpPr>
        <p:spPr>
          <a:xfrm>
            <a:off x="1619672" y="4005064"/>
            <a:ext cx="216024" cy="216024"/>
          </a:xfrm>
          <a:prstGeom prst="up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b="1" dirty="0">
                <a:latin typeface="Bodoni MT" pitchFamily="18" charset="0"/>
              </a:rPr>
              <a:t>What do the words in bold mean? </a:t>
            </a:r>
            <a:r>
              <a:rPr lang="en-US" b="1" dirty="0" smtClean="0">
                <a:latin typeface="Bodoni MT" pitchFamily="18" charset="0"/>
              </a:rPr>
              <a:t>Choose </a:t>
            </a:r>
            <a:r>
              <a:rPr lang="en-US" b="1" dirty="0">
                <a:latin typeface="Bodoni MT" pitchFamily="18" charset="0"/>
              </a:rPr>
              <a:t>the correct </a:t>
            </a:r>
            <a:r>
              <a:rPr lang="en-US" b="1" dirty="0" smtClean="0">
                <a:latin typeface="Bodoni MT" pitchFamily="18" charset="0"/>
              </a:rPr>
              <a:t>item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Autofit/>
          </a:bodyPr>
          <a:lstStyle/>
          <a:p>
            <a:pPr marL="514350" indent="-514350">
              <a:buNone/>
            </a:pPr>
            <a:r>
              <a:rPr lang="ru-RU" sz="3000" dirty="0" smtClean="0"/>
              <a:t>1. </a:t>
            </a:r>
            <a:r>
              <a:rPr lang="en-US" sz="3000" dirty="0" smtClean="0">
                <a:latin typeface="Bodoni MT" pitchFamily="18" charset="0"/>
              </a:rPr>
              <a:t>a)You </a:t>
            </a:r>
            <a:r>
              <a:rPr lang="en-US" sz="3000" dirty="0">
                <a:latin typeface="Bodoni MT" pitchFamily="18" charset="0"/>
              </a:rPr>
              <a:t>have to be careful on the road.</a:t>
            </a:r>
          </a:p>
          <a:p>
            <a:pPr marL="514350" indent="-514350">
              <a:buNone/>
            </a:pPr>
            <a:r>
              <a:rPr lang="en-US" sz="3000" dirty="0" smtClean="0">
                <a:latin typeface="Bodoni MT" pitchFamily="18" charset="0"/>
              </a:rPr>
              <a:t>    b)You </a:t>
            </a:r>
            <a:r>
              <a:rPr lang="en-US" sz="3000" dirty="0">
                <a:latin typeface="Bodoni MT" pitchFamily="18" charset="0"/>
              </a:rPr>
              <a:t>have to look at the road.</a:t>
            </a:r>
          </a:p>
          <a:p>
            <a:pPr marL="514350" indent="-514350">
              <a:buNone/>
            </a:pPr>
            <a:r>
              <a:rPr lang="en-US" sz="3000" dirty="0" smtClean="0">
                <a:latin typeface="Bodoni MT" pitchFamily="18" charset="0"/>
              </a:rPr>
              <a:t>    c)You </a:t>
            </a:r>
            <a:r>
              <a:rPr lang="en-US" sz="3000" dirty="0">
                <a:latin typeface="Bodoni MT" pitchFamily="18" charset="0"/>
              </a:rPr>
              <a:t>have to be polite on the road</a:t>
            </a:r>
            <a:r>
              <a:rPr lang="en-US" sz="3000" dirty="0" smtClean="0">
                <a:latin typeface="Bodoni MT" pitchFamily="18" charset="0"/>
              </a:rPr>
              <a:t>.</a:t>
            </a:r>
            <a:endParaRPr lang="en-US" sz="3000" dirty="0">
              <a:latin typeface="Bodoni MT" pitchFamily="18" charset="0"/>
            </a:endParaRPr>
          </a:p>
          <a:p>
            <a:pPr marL="514350" indent="-514350">
              <a:buNone/>
            </a:pPr>
            <a:r>
              <a:rPr lang="en-US" sz="3000" dirty="0" smtClean="0">
                <a:latin typeface="Bodoni MT" pitchFamily="18" charset="0"/>
              </a:rPr>
              <a:t>2. a)Perfect</a:t>
            </a:r>
            <a:r>
              <a:rPr lang="en-US" sz="3000" dirty="0">
                <a:latin typeface="Bodoni MT" pitchFamily="18" charset="0"/>
              </a:rPr>
              <a:t>!</a:t>
            </a:r>
          </a:p>
          <a:p>
            <a:pPr marL="514350" indent="-514350">
              <a:buNone/>
            </a:pPr>
            <a:r>
              <a:rPr lang="en-US" sz="3000" dirty="0" smtClean="0">
                <a:latin typeface="Bodoni MT" pitchFamily="18" charset="0"/>
              </a:rPr>
              <a:t>    b)Stop</a:t>
            </a:r>
            <a:r>
              <a:rPr lang="en-US" sz="3000" dirty="0">
                <a:latin typeface="Bodoni MT" pitchFamily="18" charset="0"/>
              </a:rPr>
              <a:t>!</a:t>
            </a:r>
          </a:p>
          <a:p>
            <a:pPr marL="514350" indent="-514350">
              <a:buNone/>
            </a:pPr>
            <a:r>
              <a:rPr lang="en-US" sz="3000" dirty="0" smtClean="0">
                <a:latin typeface="Bodoni MT" pitchFamily="18" charset="0"/>
              </a:rPr>
              <a:t>    c)Great</a:t>
            </a:r>
            <a:r>
              <a:rPr lang="en-US" sz="3000" dirty="0">
                <a:latin typeface="Bodoni MT" pitchFamily="18" charset="0"/>
              </a:rPr>
              <a:t>!</a:t>
            </a:r>
          </a:p>
          <a:p>
            <a:pPr>
              <a:buNone/>
            </a:pPr>
            <a:r>
              <a:rPr lang="en-US" sz="3000" dirty="0" smtClean="0">
                <a:latin typeface="Bodoni MT" pitchFamily="18" charset="0"/>
              </a:rPr>
              <a:t>3. a)When </a:t>
            </a:r>
            <a:r>
              <a:rPr lang="en-US" sz="3000" dirty="0">
                <a:latin typeface="Bodoni MT" pitchFamily="18" charset="0"/>
              </a:rPr>
              <a:t>the light turns green...</a:t>
            </a:r>
          </a:p>
          <a:p>
            <a:pPr>
              <a:buNone/>
            </a:pPr>
            <a:r>
              <a:rPr lang="en-US" sz="3000" dirty="0" smtClean="0">
                <a:latin typeface="Bodoni MT" pitchFamily="18" charset="0"/>
              </a:rPr>
              <a:t>    b)When </a:t>
            </a:r>
            <a:r>
              <a:rPr lang="en-US" sz="3000" dirty="0">
                <a:latin typeface="Bodoni MT" pitchFamily="18" charset="0"/>
              </a:rPr>
              <a:t>the light changes into green...</a:t>
            </a:r>
          </a:p>
          <a:p>
            <a:pPr>
              <a:buNone/>
            </a:pPr>
            <a:r>
              <a:rPr lang="en-US" sz="3000" dirty="0" smtClean="0">
                <a:latin typeface="Bodoni MT" pitchFamily="18" charset="0"/>
              </a:rPr>
              <a:t>    c)When </a:t>
            </a:r>
            <a:r>
              <a:rPr lang="en-US" sz="3000" dirty="0">
                <a:latin typeface="Bodoni MT" pitchFamily="18" charset="0"/>
              </a:rPr>
              <a:t>you see a green light...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>
                <a:latin typeface="Bodoni MT" pitchFamily="18" charset="0"/>
              </a:rPr>
              <a:t>4. a)Now</a:t>
            </a:r>
            <a:r>
              <a:rPr lang="en-US" dirty="0">
                <a:latin typeface="Bodoni MT" pitchFamily="18" charset="0"/>
              </a:rPr>
              <a:t>, park in front of the hospital.</a:t>
            </a:r>
          </a:p>
          <a:p>
            <a:pPr>
              <a:buNone/>
            </a:pPr>
            <a:r>
              <a:rPr lang="en-US" dirty="0" smtClean="0">
                <a:latin typeface="Bodoni MT" pitchFamily="18" charset="0"/>
              </a:rPr>
              <a:t>    b)Now</a:t>
            </a:r>
            <a:r>
              <a:rPr lang="en-US" dirty="0">
                <a:latin typeface="Bodoni MT" pitchFamily="18" charset="0"/>
              </a:rPr>
              <a:t>, park at the front of the hospital.</a:t>
            </a:r>
          </a:p>
          <a:p>
            <a:pPr>
              <a:buNone/>
            </a:pPr>
            <a:r>
              <a:rPr lang="en-US" dirty="0" smtClean="0">
                <a:latin typeface="Bodoni MT" pitchFamily="18" charset="0"/>
              </a:rPr>
              <a:t>    c)Now</a:t>
            </a:r>
            <a:r>
              <a:rPr lang="en-US" dirty="0">
                <a:latin typeface="Bodoni MT" pitchFamily="18" charset="0"/>
              </a:rPr>
              <a:t>, park at the door of the hospital.</a:t>
            </a:r>
          </a:p>
          <a:p>
            <a:pPr>
              <a:buNone/>
            </a:pPr>
            <a:r>
              <a:rPr lang="en-US" dirty="0" smtClean="0">
                <a:latin typeface="Bodoni MT" pitchFamily="18" charset="0"/>
              </a:rPr>
              <a:t>5. a)Excellent</a:t>
            </a:r>
            <a:r>
              <a:rPr lang="en-US" dirty="0">
                <a:latin typeface="Bodoni MT" pitchFamily="18" charset="0"/>
              </a:rPr>
              <a:t>!</a:t>
            </a:r>
          </a:p>
          <a:p>
            <a:pPr>
              <a:buNone/>
            </a:pPr>
            <a:r>
              <a:rPr lang="en-US" dirty="0" smtClean="0">
                <a:latin typeface="Bodoni MT" pitchFamily="18" charset="0"/>
              </a:rPr>
              <a:t>    b)Very </a:t>
            </a:r>
            <a:r>
              <a:rPr lang="en-US" dirty="0">
                <a:latin typeface="Bodoni MT" pitchFamily="18" charset="0"/>
              </a:rPr>
              <a:t>good!</a:t>
            </a:r>
          </a:p>
          <a:p>
            <a:pPr>
              <a:buNone/>
            </a:pPr>
            <a:r>
              <a:rPr lang="en-US" dirty="0" smtClean="0">
                <a:latin typeface="Bodoni MT" pitchFamily="18" charset="0"/>
              </a:rPr>
              <a:t>    c)Stop</a:t>
            </a:r>
            <a:r>
              <a:rPr lang="en-US" dirty="0">
                <a:latin typeface="Bodoni MT" pitchFamily="18" charset="0"/>
              </a:rPr>
              <a:t>!</a:t>
            </a:r>
          </a:p>
          <a:p>
            <a:pPr>
              <a:buNone/>
            </a:pPr>
            <a:r>
              <a:rPr lang="en-US" dirty="0" smtClean="0">
                <a:latin typeface="Bodoni MT" pitchFamily="18" charset="0"/>
              </a:rPr>
              <a:t>6. a)Watch </a:t>
            </a:r>
            <a:r>
              <a:rPr lang="en-US" dirty="0">
                <a:latin typeface="Bodoni MT" pitchFamily="18" charset="0"/>
              </a:rPr>
              <a:t>out!</a:t>
            </a:r>
          </a:p>
          <a:p>
            <a:pPr>
              <a:buNone/>
            </a:pPr>
            <a:r>
              <a:rPr lang="en-US" dirty="0" smtClean="0">
                <a:latin typeface="Bodoni MT" pitchFamily="18" charset="0"/>
              </a:rPr>
              <a:t>    b)Be </a:t>
            </a:r>
            <a:r>
              <a:rPr lang="en-US" dirty="0">
                <a:latin typeface="Bodoni MT" pitchFamily="18" charset="0"/>
              </a:rPr>
              <a:t>careful!</a:t>
            </a:r>
          </a:p>
          <a:p>
            <a:pPr>
              <a:buNone/>
            </a:pPr>
            <a:r>
              <a:rPr lang="en-US" dirty="0" smtClean="0">
                <a:latin typeface="Bodoni MT" pitchFamily="18" charset="0"/>
              </a:rPr>
              <a:t>    c)Look</a:t>
            </a:r>
            <a:r>
              <a:rPr lang="en-US" dirty="0">
                <a:latin typeface="Bodoni MT" pitchFamily="18" charset="0"/>
              </a:rPr>
              <a:t>!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800" dirty="0" smtClean="0">
                <a:latin typeface="Bodoni MT" pitchFamily="18" charset="0"/>
              </a:rPr>
              <a:t>The words in bold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>
                <a:latin typeface="Bodoni MT" pitchFamily="18" charset="0"/>
              </a:rPr>
              <a:t>Careful - </a:t>
            </a:r>
            <a:r>
              <a:rPr lang="ru-RU" dirty="0" smtClean="0"/>
              <a:t>осторожный</a:t>
            </a:r>
            <a:endParaRPr lang="en-US" dirty="0" smtClean="0">
              <a:latin typeface="Bodoni MT" pitchFamily="18" charset="0"/>
            </a:endParaRPr>
          </a:p>
          <a:p>
            <a:pPr>
              <a:buNone/>
            </a:pPr>
            <a:r>
              <a:rPr lang="en-US" dirty="0" smtClean="0">
                <a:latin typeface="Bodoni MT" pitchFamily="18" charset="0"/>
              </a:rPr>
              <a:t>Perfect</a:t>
            </a:r>
            <a:r>
              <a:rPr lang="ru-RU" dirty="0" smtClean="0"/>
              <a:t>! </a:t>
            </a:r>
            <a:r>
              <a:rPr lang="ru-RU" dirty="0" smtClean="0"/>
              <a:t>– идеально!</a:t>
            </a:r>
            <a:endParaRPr lang="en-US" dirty="0" smtClean="0">
              <a:latin typeface="Bodoni MT" pitchFamily="18" charset="0"/>
            </a:endParaRPr>
          </a:p>
          <a:p>
            <a:pPr>
              <a:buNone/>
            </a:pPr>
            <a:r>
              <a:rPr lang="en-US" dirty="0" smtClean="0">
                <a:latin typeface="Bodoni MT" pitchFamily="18" charset="0"/>
              </a:rPr>
              <a:t>Turns green</a:t>
            </a:r>
            <a:r>
              <a:rPr lang="ru-RU" dirty="0"/>
              <a:t> </a:t>
            </a:r>
            <a:r>
              <a:rPr lang="ru-RU" dirty="0" smtClean="0"/>
              <a:t>- загорается зеленый</a:t>
            </a:r>
            <a:endParaRPr lang="en-US" dirty="0" smtClean="0">
              <a:latin typeface="Bodoni MT" pitchFamily="18" charset="0"/>
            </a:endParaRPr>
          </a:p>
          <a:p>
            <a:pPr>
              <a:buNone/>
            </a:pPr>
            <a:r>
              <a:rPr lang="en-US" dirty="0" smtClean="0">
                <a:latin typeface="Bodoni MT" pitchFamily="18" charset="0"/>
              </a:rPr>
              <a:t>In front of</a:t>
            </a:r>
            <a:r>
              <a:rPr lang="ru-RU" dirty="0"/>
              <a:t> </a:t>
            </a:r>
            <a:r>
              <a:rPr lang="ru-RU" dirty="0" smtClean="0"/>
              <a:t>- спереди</a:t>
            </a:r>
            <a:endParaRPr lang="en-US" dirty="0" smtClean="0">
              <a:latin typeface="Bodoni MT" pitchFamily="18" charset="0"/>
            </a:endParaRPr>
          </a:p>
          <a:p>
            <a:pPr>
              <a:buNone/>
            </a:pPr>
            <a:r>
              <a:rPr lang="en-US" dirty="0" smtClean="0">
                <a:latin typeface="Bodoni MT" pitchFamily="18" charset="0"/>
              </a:rPr>
              <a:t>Excellent</a:t>
            </a:r>
            <a:r>
              <a:rPr lang="ru-RU" dirty="0" smtClean="0"/>
              <a:t>! - превосходно!</a:t>
            </a:r>
            <a:endParaRPr lang="en-US" dirty="0" smtClean="0">
              <a:latin typeface="Bodoni MT" pitchFamily="18" charset="0"/>
            </a:endParaRPr>
          </a:p>
          <a:p>
            <a:pPr>
              <a:buNone/>
            </a:pPr>
            <a:r>
              <a:rPr lang="en-US" dirty="0" smtClean="0">
                <a:latin typeface="Bodoni MT" pitchFamily="18" charset="0"/>
              </a:rPr>
              <a:t>Watch out</a:t>
            </a:r>
            <a:r>
              <a:rPr lang="ru-RU" dirty="0" smtClean="0"/>
              <a:t>! - осторожно!</a:t>
            </a:r>
            <a:r>
              <a:rPr lang="en-US" dirty="0" smtClean="0">
                <a:latin typeface="Bodoni MT" pitchFamily="18" charset="0"/>
              </a:rPr>
              <a:t/>
            </a:r>
            <a:br>
              <a:rPr lang="en-US" dirty="0" smtClean="0">
                <a:latin typeface="Bodoni MT" pitchFamily="18" charset="0"/>
              </a:rPr>
            </a:br>
            <a:r>
              <a:rPr lang="ru-RU" dirty="0" smtClean="0"/>
              <a:t>                парк</a:t>
            </a:r>
            <a:endParaRPr lang="en-US" dirty="0" smtClean="0">
              <a:latin typeface="Bodoni MT" pitchFamily="18" charset="0"/>
            </a:endParaRPr>
          </a:p>
          <a:p>
            <a:pPr>
              <a:buNone/>
            </a:pPr>
            <a:r>
              <a:rPr lang="en-US" dirty="0" smtClean="0">
                <a:latin typeface="Bodoni MT" pitchFamily="18" charset="0"/>
              </a:rPr>
              <a:t>Park </a:t>
            </a:r>
            <a:endParaRPr lang="ru-RU" dirty="0"/>
          </a:p>
          <a:p>
            <a:pPr>
              <a:buNone/>
            </a:pPr>
            <a:r>
              <a:rPr lang="ru-RU" dirty="0" smtClean="0"/>
              <a:t>                    парковать</a:t>
            </a:r>
            <a:endParaRPr lang="ru-RU" dirty="0"/>
          </a:p>
        </p:txBody>
      </p:sp>
      <p:sp>
        <p:nvSpPr>
          <p:cNvPr id="4" name="Стрелка вверх 3"/>
          <p:cNvSpPr/>
          <p:nvPr/>
        </p:nvSpPr>
        <p:spPr>
          <a:xfrm rot="3953538">
            <a:off x="1576355" y="4636857"/>
            <a:ext cx="407874" cy="80301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верх 5"/>
          <p:cNvSpPr/>
          <p:nvPr/>
        </p:nvSpPr>
        <p:spPr>
          <a:xfrm rot="6465201">
            <a:off x="1572275" y="5144344"/>
            <a:ext cx="407874" cy="80301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62">
      <a:dk1>
        <a:srgbClr val="264A3C"/>
      </a:dk1>
      <a:lt1>
        <a:srgbClr val="95C8B5"/>
      </a:lt1>
      <a:dk2>
        <a:srgbClr val="264A3C"/>
      </a:dk2>
      <a:lt2>
        <a:srgbClr val="95C8B5"/>
      </a:lt2>
      <a:accent1>
        <a:srgbClr val="B2E389"/>
      </a:accent1>
      <a:accent2>
        <a:srgbClr val="F6A1C9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138</Words>
  <Application>Microsoft Office PowerPoint</Application>
  <PresentationFormat>Экран (4:3)</PresentationFormat>
  <Paragraphs>67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On the move</vt:lpstr>
      <vt:lpstr>Can and Can’t</vt:lpstr>
      <vt:lpstr>Слайд 3</vt:lpstr>
      <vt:lpstr>Слайд 4</vt:lpstr>
      <vt:lpstr>Exercise 3 Answers</vt:lpstr>
      <vt:lpstr>Exercise 4  </vt:lpstr>
      <vt:lpstr>What do the words in bold mean? Choose the correct item</vt:lpstr>
      <vt:lpstr>Слайд 8</vt:lpstr>
      <vt:lpstr>The words in bold</vt:lpstr>
      <vt:lpstr>Exercise 7 Homographs</vt:lpstr>
      <vt:lpstr>More examples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24</cp:revision>
  <dcterms:created xsi:type="dcterms:W3CDTF">2020-11-12T10:48:29Z</dcterms:created>
  <dcterms:modified xsi:type="dcterms:W3CDTF">2020-11-14T08:32:01Z</dcterms:modified>
</cp:coreProperties>
</file>