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5"/>
  </p:notesMasterIdLst>
  <p:sldIdLst>
    <p:sldId id="256" r:id="rId2"/>
    <p:sldId id="258" r:id="rId3"/>
    <p:sldId id="276" r:id="rId4"/>
    <p:sldId id="261" r:id="rId5"/>
    <p:sldId id="263" r:id="rId6"/>
    <p:sldId id="275" r:id="rId7"/>
    <p:sldId id="265" r:id="rId8"/>
    <p:sldId id="268" r:id="rId9"/>
    <p:sldId id="269" r:id="rId10"/>
    <p:sldId id="272" r:id="rId11"/>
    <p:sldId id="278" r:id="rId12"/>
    <p:sldId id="274" r:id="rId13"/>
    <p:sldId id="277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15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991F3-F5E9-4CE1-849C-07056AABAE2F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72572-E619-4361-BE77-60A6D423A9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669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«Отличие школ Англии и России»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152400" y="4800600"/>
            <a:ext cx="8763000" cy="1752600"/>
          </a:xfrm>
        </p:spPr>
        <p:txBody>
          <a:bodyPr>
            <a:normAutofit fontScale="47500" lnSpcReduction="20000"/>
          </a:bodyPr>
          <a:lstStyle/>
          <a:p>
            <a:pPr marL="137160" indent="0" algn="r">
              <a:buNone/>
            </a:pPr>
            <a:r>
              <a:rPr lang="ru-RU" b="1" dirty="0" smtClean="0"/>
              <a:t>Автор </a:t>
            </a:r>
            <a:r>
              <a:rPr lang="ru-RU" b="1" dirty="0"/>
              <a:t>проекта:</a:t>
            </a:r>
            <a:endParaRPr lang="ru-RU" dirty="0"/>
          </a:p>
          <a:p>
            <a:pPr marL="137160" indent="0" algn="r">
              <a:buNone/>
            </a:pPr>
            <a:r>
              <a:rPr lang="ru-RU" dirty="0"/>
              <a:t>ученица 9 класс</a:t>
            </a:r>
          </a:p>
          <a:p>
            <a:pPr marL="137160" indent="0" algn="r">
              <a:buNone/>
            </a:pPr>
            <a:r>
              <a:rPr lang="ru-RU" b="1" dirty="0" smtClean="0"/>
              <a:t>Руководители:</a:t>
            </a:r>
            <a:endParaRPr lang="ru-RU" dirty="0"/>
          </a:p>
          <a:p>
            <a:pPr marL="137160" indent="0" algn="r">
              <a:buNone/>
            </a:pPr>
            <a:r>
              <a:rPr lang="ru-RU" dirty="0"/>
              <a:t>Касаткина Мария Анатольевна</a:t>
            </a:r>
          </a:p>
          <a:p>
            <a:pPr marL="137160" indent="0" algn="r">
              <a:buNone/>
            </a:pPr>
            <a:r>
              <a:rPr lang="ru-RU" dirty="0"/>
              <a:t>учитель истории и обществознания</a:t>
            </a:r>
          </a:p>
          <a:p>
            <a:pPr marL="137160" indent="0" algn="r">
              <a:buNone/>
            </a:pPr>
            <a:r>
              <a:rPr lang="ru-RU" dirty="0"/>
              <a:t>Афанасьева Ксения Александровна</a:t>
            </a:r>
          </a:p>
          <a:p>
            <a:pPr marL="137160" indent="0" algn="r">
              <a:buNone/>
            </a:pPr>
            <a:r>
              <a:rPr lang="ru-RU" dirty="0"/>
              <a:t>учитель английского языка</a:t>
            </a:r>
          </a:p>
          <a:p>
            <a:pPr algn="ctr">
              <a:buNone/>
            </a:pPr>
            <a:r>
              <a:rPr lang="ru-RU" dirty="0" smtClean="0"/>
              <a:t>2023</a:t>
            </a:r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676400" y="762000"/>
            <a:ext cx="5715000" cy="1524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/>
              <a:t>Муниципальное общеобразовательное учреждение</a:t>
            </a:r>
          </a:p>
          <a:p>
            <a:pPr algn="ctr">
              <a:buNone/>
            </a:pPr>
            <a:r>
              <a:rPr lang="ru-RU" sz="2400" dirty="0" err="1" smtClean="0"/>
              <a:t>Нагорьевская</a:t>
            </a:r>
            <a:r>
              <a:rPr lang="ru-RU" sz="2400" dirty="0" smtClean="0"/>
              <a:t> средняя школа</a:t>
            </a:r>
          </a:p>
          <a:p>
            <a:pPr algn="ctr">
              <a:buNone/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/>
              <a:t>  </a:t>
            </a:r>
            <a:r>
              <a:rPr lang="ru-RU" sz="3600" b="1" i="1" dirty="0" smtClean="0"/>
              <a:t> Аналитическая часть.</a:t>
            </a:r>
            <a:br>
              <a:rPr lang="ru-RU" sz="3600" b="1" i="1" dirty="0" smtClean="0"/>
            </a:br>
            <a:r>
              <a:rPr lang="ru-RU" sz="3100" b="1" i="1" dirty="0" smtClean="0"/>
              <a:t>Различия:</a:t>
            </a:r>
            <a:endParaRPr lang="ru-RU" sz="3100" b="1" i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19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92436"/>
                <a:gridCol w="4037164"/>
              </a:tblGrid>
              <a:tr h="367867">
                <a:tc>
                  <a:txBody>
                    <a:bodyPr/>
                    <a:lstStyle/>
                    <a:p>
                      <a:r>
                        <a:rPr lang="ru-RU" dirty="0" smtClean="0"/>
                        <a:t>Англия</a:t>
                      </a:r>
                    </a:p>
                  </a:txBody>
                  <a:tcPr marL="44461" marR="44461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Россия</a:t>
                      </a:r>
                      <a:endParaRPr lang="ru-RU" dirty="0"/>
                    </a:p>
                  </a:txBody>
                  <a:tcPr marL="44461" marR="44461"/>
                </a:tc>
              </a:tr>
              <a:tr h="581025">
                <a:tc>
                  <a:txBody>
                    <a:bodyPr/>
                    <a:lstStyle/>
                    <a:p>
                      <a:r>
                        <a:rPr lang="ru-RU" dirty="0" smtClean="0"/>
                        <a:t>Учебный</a:t>
                      </a:r>
                      <a:r>
                        <a:rPr lang="ru-RU" baseline="0" dirty="0" smtClean="0"/>
                        <a:t> год разделён на 3 семестра</a:t>
                      </a:r>
                      <a:endParaRPr lang="ru-RU" dirty="0"/>
                    </a:p>
                  </a:txBody>
                  <a:tcPr marL="44461" marR="44461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Учебный год разделён на</a:t>
                      </a:r>
                      <a:r>
                        <a:rPr lang="ru-RU" baseline="0" dirty="0" smtClean="0"/>
                        <a:t> 4 четверти</a:t>
                      </a:r>
                      <a:endParaRPr lang="ru-RU" dirty="0"/>
                    </a:p>
                  </a:txBody>
                  <a:tcPr marL="44461" marR="44461"/>
                </a:tc>
              </a:tr>
              <a:tr h="643768">
                <a:tc>
                  <a:txBody>
                    <a:bodyPr/>
                    <a:lstStyle/>
                    <a:p>
                      <a:r>
                        <a:rPr lang="ru-RU" dirty="0" smtClean="0"/>
                        <a:t>Летние каникулы</a:t>
                      </a:r>
                      <a:r>
                        <a:rPr lang="ru-RU" baseline="0" dirty="0" smtClean="0"/>
                        <a:t> начинаются в конце июня</a:t>
                      </a:r>
                      <a:endParaRPr lang="ru-RU" dirty="0"/>
                    </a:p>
                  </a:txBody>
                  <a:tcPr marL="44461" marR="44461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Летние каникулы</a:t>
                      </a:r>
                      <a:r>
                        <a:rPr lang="ru-RU" baseline="0" dirty="0" smtClean="0"/>
                        <a:t> начинаются в конце мая</a:t>
                      </a:r>
                      <a:endParaRPr lang="ru-RU" dirty="0"/>
                    </a:p>
                  </a:txBody>
                  <a:tcPr marL="44461" marR="44461"/>
                </a:tc>
              </a:tr>
              <a:tr h="380514">
                <a:tc>
                  <a:txBody>
                    <a:bodyPr/>
                    <a:lstStyle/>
                    <a:p>
                      <a:r>
                        <a:rPr lang="ru-RU" dirty="0" smtClean="0"/>
                        <a:t>Обучение в школе с 5 лет</a:t>
                      </a:r>
                      <a:endParaRPr lang="ru-RU" dirty="0"/>
                    </a:p>
                  </a:txBody>
                  <a:tcPr marL="44461" marR="44461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Обучение в школе</a:t>
                      </a:r>
                      <a:r>
                        <a:rPr lang="ru-RU" baseline="0" dirty="0" smtClean="0"/>
                        <a:t> с 7 лет</a:t>
                      </a:r>
                      <a:endParaRPr lang="ru-RU" dirty="0"/>
                    </a:p>
                  </a:txBody>
                  <a:tcPr marL="44461" marR="44461"/>
                </a:tc>
              </a:tr>
              <a:tr h="643768">
                <a:tc>
                  <a:txBody>
                    <a:bodyPr/>
                    <a:lstStyle/>
                    <a:p>
                      <a:r>
                        <a:rPr lang="ru-RU" dirty="0" smtClean="0"/>
                        <a:t>Учебный год начинается в первый вторник сентября</a:t>
                      </a:r>
                      <a:endParaRPr lang="ru-RU" dirty="0"/>
                    </a:p>
                  </a:txBody>
                  <a:tcPr marL="44461" marR="44461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Учебный год начинается с 1 сентября</a:t>
                      </a:r>
                      <a:endParaRPr lang="ru-RU" dirty="0"/>
                    </a:p>
                  </a:txBody>
                  <a:tcPr marL="44461" marR="44461"/>
                </a:tc>
              </a:tr>
              <a:tr h="467356">
                <a:tc>
                  <a:txBody>
                    <a:bodyPr/>
                    <a:lstStyle/>
                    <a:p>
                      <a:r>
                        <a:rPr lang="ru-RU" dirty="0" smtClean="0"/>
                        <a:t>Оценки в начальной школе не ставят</a:t>
                      </a:r>
                      <a:endParaRPr lang="ru-RU" dirty="0"/>
                    </a:p>
                  </a:txBody>
                  <a:tcPr marL="44461" marR="44461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Оценки не ставят только</a:t>
                      </a:r>
                      <a:r>
                        <a:rPr lang="ru-RU" baseline="0" dirty="0" smtClean="0"/>
                        <a:t> в 1 классе</a:t>
                      </a:r>
                      <a:endParaRPr lang="ru-RU" dirty="0"/>
                    </a:p>
                  </a:txBody>
                  <a:tcPr marL="44461" marR="44461"/>
                </a:tc>
              </a:tr>
              <a:tr h="667651">
                <a:tc>
                  <a:txBody>
                    <a:bodyPr/>
                    <a:lstStyle/>
                    <a:p>
                      <a:r>
                        <a:rPr lang="ru-RU" dirty="0" smtClean="0"/>
                        <a:t>У всех школьная форма</a:t>
                      </a:r>
                      <a:endParaRPr lang="ru-RU" dirty="0"/>
                    </a:p>
                  </a:txBody>
                  <a:tcPr marL="44461" marR="44461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 во всех школах соблюдают школьную форму</a:t>
                      </a:r>
                      <a:endParaRPr lang="ru-RU" dirty="0"/>
                    </a:p>
                  </a:txBody>
                  <a:tcPr marL="44461" marR="44461"/>
                </a:tc>
              </a:tr>
              <a:tr h="667651">
                <a:tc>
                  <a:txBody>
                    <a:bodyPr/>
                    <a:lstStyle/>
                    <a:p>
                      <a:r>
                        <a:rPr lang="ru-RU" dirty="0" smtClean="0"/>
                        <a:t>Стандартный тест по окончании</a:t>
                      </a:r>
                      <a:r>
                        <a:rPr lang="ru-RU" baseline="0" dirty="0" smtClean="0"/>
                        <a:t> начальной школы</a:t>
                      </a:r>
                      <a:endParaRPr lang="ru-RU" dirty="0"/>
                    </a:p>
                  </a:txBody>
                  <a:tcPr marL="44461" marR="44461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Итоговая</a:t>
                      </a:r>
                      <a:r>
                        <a:rPr lang="ru-RU" baseline="0" dirty="0" smtClean="0"/>
                        <a:t> аттестация при переходе с начального звена</a:t>
                      </a:r>
                      <a:endParaRPr lang="ru-RU" dirty="0"/>
                    </a:p>
                  </a:txBody>
                  <a:tcPr marL="44461" marR="44461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Сходства: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Получение образования;</a:t>
            </a:r>
          </a:p>
          <a:p>
            <a:r>
              <a:rPr lang="ru-RU" dirty="0" smtClean="0"/>
              <a:t>Каникулы и учебные будни;</a:t>
            </a:r>
          </a:p>
          <a:p>
            <a:r>
              <a:rPr lang="ru-RU" dirty="0" smtClean="0"/>
              <a:t>Учебная нагрузка;</a:t>
            </a:r>
          </a:p>
          <a:p>
            <a:r>
              <a:rPr lang="ru-RU" dirty="0" smtClean="0"/>
              <a:t>Обязательные 9 лет обучения.</a:t>
            </a:r>
          </a:p>
          <a:p>
            <a:pPr>
              <a:buNone/>
            </a:pPr>
            <a:endParaRPr lang="ru-RU" dirty="0" smtClean="0"/>
          </a:p>
          <a:p>
            <a:endParaRPr lang="ru-RU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/>
              <a:t>Заключение.</a:t>
            </a:r>
            <a:endParaRPr lang="ru-RU" sz="3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Выводы</a:t>
            </a:r>
            <a:r>
              <a:rPr lang="ru-RU" dirty="0"/>
              <a:t>: </a:t>
            </a:r>
          </a:p>
          <a:p>
            <a:r>
              <a:rPr lang="ru-RU" sz="2400" dirty="0" smtClean="0"/>
              <a:t>Система образования имеет как сходства так и различия.</a:t>
            </a:r>
          </a:p>
          <a:p>
            <a:r>
              <a:rPr lang="ru-RU" sz="2400" dirty="0" smtClean="0"/>
              <a:t>Гипотеза</a:t>
            </a:r>
            <a:r>
              <a:rPr lang="ru-RU" sz="2400" dirty="0"/>
              <a:t>, выдвинутая мной, </a:t>
            </a:r>
            <a:r>
              <a:rPr lang="ru-RU" sz="2400" dirty="0" smtClean="0"/>
              <a:t>подтвердилась: хорошее</a:t>
            </a:r>
          </a:p>
          <a:p>
            <a:pPr>
              <a:buNone/>
            </a:pPr>
            <a:r>
              <a:rPr lang="ru-RU" sz="2400" dirty="0" smtClean="0"/>
              <a:t>образование </a:t>
            </a:r>
            <a:r>
              <a:rPr lang="ru-RU" sz="2400" dirty="0"/>
              <a:t>можно получить в любой </a:t>
            </a:r>
            <a:r>
              <a:rPr lang="ru-RU" sz="2400" dirty="0" smtClean="0"/>
              <a:t>стране.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5" name="Содержимое 4" descr="шшшшшшшккккккккооооооооллллллллллллааааааааа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810000"/>
            <a:ext cx="4013880" cy="2667000"/>
          </a:xfrm>
          <a:prstGeom prst="rect">
            <a:avLst/>
          </a:prstGeom>
        </p:spPr>
      </p:pic>
      <p:pic>
        <p:nvPicPr>
          <p:cNvPr id="6" name="Содержимое 7" descr="н уш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581400"/>
            <a:ext cx="3973398" cy="2651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3400" y="243840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dirty="0" smtClean="0"/>
              <a:t>   Актуальность:            Гипотеза: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419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Системы образования России и Англии различаются. В настоящее время много западного поступает в нашу систему и поэтому важно понимать плюсы и минусы таких изменений.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Системы школьного образования данных стран имеют сходства и получить хорошее образование можно в любой из этих стран. 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/>
              <a:t>          Цель:                    </a:t>
            </a:r>
            <a:r>
              <a:rPr lang="ru-RU" sz="3600" dirty="0" smtClean="0"/>
              <a:t>Задачи:</a:t>
            </a:r>
            <a:endParaRPr lang="ru-RU" sz="3600" dirty="0"/>
          </a:p>
        </p:txBody>
      </p:sp>
      <p:sp>
        <p:nvSpPr>
          <p:cNvPr id="19" name="Содержимое 18"/>
          <p:cNvSpPr>
            <a:spLocks noGrp="1"/>
          </p:cNvSpPr>
          <p:nvPr>
            <p:ph sz="half" idx="1"/>
          </p:nvPr>
        </p:nvSpPr>
        <p:spPr>
          <a:xfrm>
            <a:off x="228600" y="1828800"/>
            <a:ext cx="42672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Изучить источники и выявить основные составляющие образования Англии и России.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525963"/>
          </a:xfrm>
        </p:spPr>
        <p:txBody>
          <a:bodyPr>
            <a:normAutofit/>
          </a:bodyPr>
          <a:lstStyle/>
          <a:p>
            <a:pPr marL="457200" indent="-457200" algn="ctr">
              <a:buNone/>
            </a:pPr>
            <a:r>
              <a:rPr lang="ru-RU" sz="2800" dirty="0" smtClean="0"/>
              <a:t>Рассмотреть этапы обучения школ;</a:t>
            </a:r>
          </a:p>
          <a:p>
            <a:pPr marL="457200" indent="-457200" algn="ctr">
              <a:buNone/>
            </a:pPr>
            <a:r>
              <a:rPr lang="ru-RU" sz="2800" dirty="0" smtClean="0"/>
              <a:t>Определить общее и различия двух стран;</a:t>
            </a:r>
          </a:p>
          <a:p>
            <a:pPr marL="457200" indent="-457200" algn="ctr">
              <a:buNone/>
            </a:pPr>
            <a:r>
              <a:rPr lang="ru-RU" sz="2800" dirty="0" smtClean="0"/>
              <a:t>Подготовить презентацию.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2743200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/>
              <a:t>Английская школа, общие положения.</a:t>
            </a: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2200" b="1" dirty="0" smtClean="0"/>
              <a:t>1.1. </a:t>
            </a:r>
            <a:r>
              <a:rPr lang="ru-RU" sz="2200" dirty="0" smtClean="0"/>
              <a:t>Начальная школа: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dirty="0" smtClean="0"/>
              <a:t>Начинается с 5-6 лет;</a:t>
            </a:r>
            <a:br>
              <a:rPr lang="ru-RU" sz="2200" dirty="0" smtClean="0"/>
            </a:br>
            <a:r>
              <a:rPr lang="ru-RU" sz="2200" dirty="0" smtClean="0"/>
              <a:t>Основные предметы: языки, математика, история, физкультура, музыка;</a:t>
            </a:r>
            <a:br>
              <a:rPr lang="ru-RU" sz="2200" dirty="0" smtClean="0"/>
            </a:br>
            <a:r>
              <a:rPr lang="ru-RU" sz="2200" dirty="0" smtClean="0"/>
              <a:t>Распространена проектная работа;</a:t>
            </a:r>
            <a:br>
              <a:rPr lang="ru-RU" sz="2200" dirty="0" smtClean="0"/>
            </a:br>
            <a:r>
              <a:rPr lang="ru-RU" sz="2200" dirty="0" smtClean="0"/>
              <a:t>Принцип «вместе» очень культивируется;</a:t>
            </a:r>
            <a:br>
              <a:rPr lang="ru-RU" sz="2200" dirty="0" smtClean="0"/>
            </a:br>
            <a:r>
              <a:rPr lang="ru-RU" sz="2200" dirty="0" smtClean="0"/>
              <a:t>Большое внимание уделяется отношениям между школьниками.</a:t>
            </a:r>
            <a:br>
              <a:rPr lang="ru-RU" sz="2200" dirty="0" smtClean="0"/>
            </a:br>
            <a:endParaRPr lang="ru-RU" sz="2200" i="1" dirty="0"/>
          </a:p>
        </p:txBody>
      </p:sp>
      <p:pic>
        <p:nvPicPr>
          <p:cNvPr id="5" name="Содержимое 4" descr="УЧЕБНИКИ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0" y="3657600"/>
            <a:ext cx="3352800" cy="2514600"/>
          </a:xfrm>
        </p:spPr>
      </p:pic>
      <p:pic>
        <p:nvPicPr>
          <p:cNvPr id="7" name="Содержимое 6" descr="DSCF160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76800" y="3657600"/>
            <a:ext cx="3391593" cy="25436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800" y="609600"/>
            <a:ext cx="4267200" cy="281940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1.2. Средняя школа:</a:t>
            </a:r>
            <a:br>
              <a:rPr lang="ru-RU" sz="2000" b="1" dirty="0" smtClean="0"/>
            </a:br>
            <a:r>
              <a:rPr lang="ru-RU" sz="2000" dirty="0" smtClean="0"/>
              <a:t>Начинается с 11-12 лет.</a:t>
            </a:r>
            <a:br>
              <a:rPr lang="ru-RU" sz="2000" dirty="0" smtClean="0"/>
            </a:br>
            <a:r>
              <a:rPr lang="ru-RU" sz="2000" dirty="0" smtClean="0"/>
              <a:t>Тестирования по дисциплинам.</a:t>
            </a:r>
            <a:br>
              <a:rPr lang="ru-RU" sz="2000" dirty="0" smtClean="0"/>
            </a:br>
            <a:r>
              <a:rPr lang="ru-RU" sz="2000" dirty="0" smtClean="0"/>
              <a:t>Успешная сдача экзамена обязательное условие поступления в старшую школу.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1.3. Старшая школа:</a:t>
            </a:r>
            <a:br>
              <a:rPr lang="ru-RU" sz="2000" b="1" dirty="0" smtClean="0"/>
            </a:br>
            <a:r>
              <a:rPr lang="ru-RU" sz="2000" dirty="0" smtClean="0"/>
              <a:t>Дети в возрасте от 14 до 17 лет</a:t>
            </a:r>
            <a:br>
              <a:rPr lang="ru-RU" sz="2000" dirty="0" smtClean="0"/>
            </a:br>
            <a:r>
              <a:rPr lang="ru-RU" sz="2000" dirty="0" smtClean="0"/>
              <a:t>Сдача государственного экзамена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7" name="Содержимое 6" descr="ЭЭЭЭЭЭЭХ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5400" y="3810000"/>
            <a:ext cx="4038600" cy="2687942"/>
          </a:xfrm>
        </p:spPr>
      </p:pic>
      <p:pic>
        <p:nvPicPr>
          <p:cNvPr id="8" name="Содержимое 7" descr="ЭКЗАММЕН 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00600" y="762000"/>
            <a:ext cx="4064000" cy="243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21336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Начало в 8.30.</a:t>
            </a: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dirty="0" smtClean="0"/>
              <a:t>Перерыв на обед до 13.00.</a:t>
            </a:r>
            <a:br>
              <a:rPr lang="ru-RU" sz="2400" dirty="0" smtClean="0"/>
            </a:br>
            <a:r>
              <a:rPr lang="ru-RU" sz="2400" dirty="0" smtClean="0"/>
              <a:t>Посещение развивающих и дополнительных занятий.</a:t>
            </a:r>
            <a:br>
              <a:rPr lang="ru-RU" sz="2400" dirty="0" smtClean="0"/>
            </a:br>
            <a:endParaRPr lang="ru-RU" sz="2400" b="1" i="1" dirty="0"/>
          </a:p>
        </p:txBody>
      </p:sp>
      <p:pic>
        <p:nvPicPr>
          <p:cNvPr id="17" name="Содержимое 16" descr="ДЕТИ НА ОБЕДЕ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1000" y="3048000"/>
            <a:ext cx="4038600" cy="2693746"/>
          </a:xfrm>
        </p:spPr>
      </p:pic>
      <p:pic>
        <p:nvPicPr>
          <p:cNvPr id="9" name="Содержимое 8" descr="ДЕТИ АНГЛИЯ УРОК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00600" y="3429000"/>
            <a:ext cx="4038600" cy="2693608"/>
          </a:xfrm>
        </p:spPr>
      </p:pic>
      <p:sp>
        <p:nvSpPr>
          <p:cNvPr id="37890" name="AutoShape 2" descr="C:\Users\root\Pictures\%D0%94%D0%95%D0%95%D0%95%D0%95%D0%95%D0%95%D0%95%D0%95%D0%95%D0%A2%D0%98%D0%98%D0%98%D0%98%D0%98%D0%98%D0%98%D0%98%D0%98%D0%98%D0%98.jpeg.op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2" name="AutoShape 4" descr="C:\Users\root\Pictures\%D0%94%D0%95%D0%95%D0%95%D0%95%D0%95%D0%95%D0%95%D0%95%D0%95%D0%A2%D0%98%D0%98%D0%98%D0%98%D0%98%D0%98%D0%98%D0%98%D0%98%D0%98%D0%98.jpeg.op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4" name="AutoShape 2" descr="https://vyborok.com/wp-content/uploads/2019/09/7-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https://vyborok.com/wp-content/uploads/2019/09/7-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https://vyborok.com/wp-content/uploads/2019/09/7-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https://vyborok.com/wp-content/uploads/2019/09/7-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52400" y="0"/>
            <a:ext cx="8686800" cy="6096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 </a:t>
            </a:r>
            <a:r>
              <a:rPr lang="ru-RU" sz="2800" b="1" i="1" dirty="0" smtClean="0"/>
              <a:t>Система оценок в английских школах буквенная</a:t>
            </a:r>
            <a:r>
              <a:rPr lang="ru-RU" sz="2400" b="1" i="1" dirty="0" smtClean="0"/>
              <a:t>:</a:t>
            </a:r>
            <a:br>
              <a:rPr lang="ru-RU" sz="2400" b="1" i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А*</a:t>
            </a:r>
            <a:r>
              <a:rPr lang="ru-RU" sz="2400" dirty="0" smtClean="0"/>
              <a:t> - Превосходная работа.</a:t>
            </a:r>
            <a:br>
              <a:rPr lang="ru-RU" sz="2400" dirty="0" smtClean="0"/>
            </a:br>
            <a:r>
              <a:rPr lang="ru-RU" sz="2400" i="1" dirty="0" smtClean="0"/>
              <a:t>А</a:t>
            </a:r>
            <a:r>
              <a:rPr lang="ru-RU" sz="2400" dirty="0" smtClean="0"/>
              <a:t> – Отлично.</a:t>
            </a:r>
            <a:br>
              <a:rPr lang="ru-RU" sz="2400" dirty="0" smtClean="0"/>
            </a:br>
            <a:r>
              <a:rPr lang="ru-RU" sz="2400" i="1" dirty="0" smtClean="0"/>
              <a:t>В</a:t>
            </a:r>
            <a:r>
              <a:rPr lang="ru-RU" sz="2400" dirty="0" smtClean="0"/>
              <a:t> – Хорошо.</a:t>
            </a:r>
            <a:br>
              <a:rPr lang="ru-RU" sz="2400" dirty="0" smtClean="0"/>
            </a:br>
            <a:r>
              <a:rPr lang="ru-RU" sz="2400" i="1" dirty="0" smtClean="0"/>
              <a:t>С</a:t>
            </a:r>
            <a:r>
              <a:rPr lang="ru-RU" sz="2400" dirty="0" smtClean="0"/>
              <a:t> – Удовлетворительно.</a:t>
            </a:r>
            <a:br>
              <a:rPr lang="ru-RU" sz="2400" dirty="0" smtClean="0"/>
            </a:br>
            <a:r>
              <a:rPr lang="en-US" sz="2400" i="1" dirty="0" smtClean="0"/>
              <a:t>D</a:t>
            </a:r>
            <a:r>
              <a:rPr lang="en-US" sz="2400" dirty="0" smtClean="0"/>
              <a:t> </a:t>
            </a:r>
            <a:r>
              <a:rPr lang="ru-RU" sz="2400" dirty="0" smtClean="0"/>
              <a:t>- Неудовлетворительная работа.</a:t>
            </a:r>
            <a:br>
              <a:rPr lang="ru-RU" sz="2400" dirty="0" smtClean="0"/>
            </a:br>
            <a:r>
              <a:rPr lang="en-US" sz="2400" i="1" dirty="0" smtClean="0"/>
              <a:t>U</a:t>
            </a:r>
            <a:r>
              <a:rPr lang="ru-RU" sz="2400" dirty="0" smtClean="0"/>
              <a:t> - Чрезвычайно низкая работа.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2438400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 Российская школа, общие положения.</a:t>
            </a:r>
            <a:br>
              <a:rPr lang="ru-RU" sz="2800" b="1" i="1" dirty="0" smtClean="0"/>
            </a:br>
            <a:r>
              <a:rPr lang="ru-RU" sz="2000" b="1" dirty="0" smtClean="0"/>
              <a:t>1.1.</a:t>
            </a:r>
            <a:r>
              <a:rPr lang="ru-RU" sz="2000" dirty="0" smtClean="0"/>
              <a:t>  </a:t>
            </a:r>
            <a:r>
              <a:rPr lang="ru-RU" sz="2000" b="1" dirty="0" smtClean="0"/>
              <a:t>Начальная школа:</a:t>
            </a:r>
            <a:br>
              <a:rPr lang="ru-RU" sz="2000" b="1" dirty="0" smtClean="0"/>
            </a:br>
            <a:r>
              <a:rPr lang="ru-RU" sz="2000" dirty="0" smtClean="0"/>
              <a:t>Начинается в 6-7 лет.</a:t>
            </a:r>
            <a:br>
              <a:rPr lang="ru-RU" sz="2000" dirty="0" smtClean="0"/>
            </a:br>
            <a:r>
              <a:rPr lang="ru-RU" sz="2000" dirty="0" smtClean="0"/>
              <a:t>Длительность четыре года.</a:t>
            </a:r>
            <a:br>
              <a:rPr lang="ru-RU" sz="2000" dirty="0" smtClean="0"/>
            </a:br>
            <a:r>
              <a:rPr lang="ru-RU" sz="2000" dirty="0" smtClean="0"/>
              <a:t>Основные предметы: математика, русский язык, литературное чтение, окружающий мир, иностранный язык.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endParaRPr lang="ru-RU" sz="2800" b="1" i="1" dirty="0"/>
          </a:p>
        </p:txBody>
      </p:sp>
      <p:pic>
        <p:nvPicPr>
          <p:cNvPr id="4" name="Содержимое 3" descr="ДЕТИИиИИииИИИиИИиИИИиИиИиИ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2515" y="3505200"/>
            <a:ext cx="4894170" cy="27733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8600" y="685800"/>
            <a:ext cx="7162800" cy="2362200"/>
          </a:xfrm>
        </p:spPr>
        <p:txBody>
          <a:bodyPr>
            <a:normAutofit fontScale="90000"/>
          </a:bodyPr>
          <a:lstStyle/>
          <a:p>
            <a:r>
              <a:rPr lang="ru-RU" sz="2300" b="1" dirty="0" smtClean="0"/>
              <a:t>1.2. Средняя школа: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dirty="0" smtClean="0"/>
              <a:t>Пять лет обучения.</a:t>
            </a:r>
            <a:br>
              <a:rPr lang="ru-RU" sz="2200" dirty="0" smtClean="0"/>
            </a:br>
            <a:r>
              <a:rPr lang="ru-RU" sz="2200" dirty="0" smtClean="0"/>
              <a:t> Основной государственный экзамен (ОГЭ).</a:t>
            </a:r>
            <a:br>
              <a:rPr lang="ru-RU" sz="2200" dirty="0" smtClean="0"/>
            </a:br>
            <a:r>
              <a:rPr lang="ru-RU" sz="2200" dirty="0" smtClean="0"/>
              <a:t>Получение аттестата.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300" b="1" dirty="0" smtClean="0"/>
              <a:t>1.3. Старшая школа: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dirty="0" smtClean="0"/>
              <a:t>Длительность два года.</a:t>
            </a:r>
            <a:br>
              <a:rPr lang="ru-RU" sz="2200" dirty="0" smtClean="0"/>
            </a:br>
            <a:r>
              <a:rPr lang="ru-RU" sz="2200" dirty="0" smtClean="0"/>
              <a:t>Единый государственный экзамен (ЕГЭ).</a:t>
            </a:r>
            <a:br>
              <a:rPr lang="ru-RU" sz="2200" dirty="0" smtClean="0"/>
            </a:br>
            <a:r>
              <a:rPr lang="ru-RU" sz="2200" dirty="0" smtClean="0"/>
              <a:t>Получение аттестата.</a:t>
            </a:r>
            <a:br>
              <a:rPr lang="ru-RU" sz="22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7" name="Содержимое 6" descr="огэ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3657600"/>
            <a:ext cx="4038600" cy="2271713"/>
          </a:xfrm>
        </p:spPr>
      </p:pic>
      <p:pic>
        <p:nvPicPr>
          <p:cNvPr id="9" name="Содержимое 8" descr="егэж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81600" y="3200400"/>
            <a:ext cx="3429000" cy="3429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1492</TotalTime>
  <Words>292</Words>
  <Application>Microsoft Office PowerPoint</Application>
  <PresentationFormat>Экран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«Отличие школ Англии и России»</vt:lpstr>
      <vt:lpstr>   Актуальность:            Гипотеза:</vt:lpstr>
      <vt:lpstr>          Цель:                    Задачи:</vt:lpstr>
      <vt:lpstr>Английская школа, общие положения. 1.1. Начальная школа: Начинается с 5-6 лет; Основные предметы: языки, математика, история, физкультура, музыка; Распространена проектная работа; Принцип «вместе» очень культивируется; Большое внимание уделяется отношениям между школьниками. </vt:lpstr>
      <vt:lpstr>1.2. Средняя школа: Начинается с 11-12 лет. Тестирования по дисциплинам. Успешная сдача экзамена обязательное условие поступления в старшую школу.  1.3. Старшая школа: Дети в возрасте от 14 до 17 лет Сдача государственного экзамена </vt:lpstr>
      <vt:lpstr>Начало в 8.30. Перерыв на обед до 13.00. Посещение развивающих и дополнительных занятий. </vt:lpstr>
      <vt:lpstr> Система оценок в английских школах буквенная:  А* - Превосходная работа. А – Отлично. В – Хорошо. С – Удовлетворительно. D - Неудовлетворительная работа. U - Чрезвычайно низкая работа.</vt:lpstr>
      <vt:lpstr> Российская школа, общие положения. 1.1.  Начальная школа: Начинается в 6-7 лет. Длительность четыре года. Основные предметы: математика, русский язык, литературное чтение, окружающий мир, иностранный язык. </vt:lpstr>
      <vt:lpstr>1.2. Средняя школа: Пять лет обучения.  Основной государственный экзамен (ОГЭ). Получение аттестата.  1.3. Старшая школа: Длительность два года. Единый государственный экзамен (ЕГЭ). Получение аттестата.  </vt:lpstr>
      <vt:lpstr>   Аналитическая часть. Различия:</vt:lpstr>
      <vt:lpstr>Сходства:</vt:lpstr>
      <vt:lpstr>Заключение.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root</dc:creator>
  <cp:lastModifiedBy>R4301</cp:lastModifiedBy>
  <cp:revision>147</cp:revision>
  <dcterms:created xsi:type="dcterms:W3CDTF">2022-11-23T14:45:14Z</dcterms:created>
  <dcterms:modified xsi:type="dcterms:W3CDTF">2024-04-02T08:28:37Z</dcterms:modified>
</cp:coreProperties>
</file>