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C3BA-2F7F-4706-AAE1-B593F42B1289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0FD6-459F-4729-AC98-47ABD347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роводится краевой смотр-конкурс среди образовательных организаций  Алтайского края «Правила дорожного движения – правила жизни». Алтайский  краевой детский экологический центр. АКДЭЦ v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6084168" cy="1512168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Road safety</a:t>
            </a:r>
            <a:endParaRPr lang="ru-RU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66" name="AutoShape 2" descr="Проводится краевой смотр-конкурс среди образовательных организаций  Алтайского края «Правила дорожного движения – правила жизни». Алтайский  краевой детский экологический центр. АКДЭЦ v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620688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Exercise 2</a:t>
                      </a:r>
                      <a:endParaRPr lang="ru-RU" sz="3600" dirty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Answers</a:t>
                      </a:r>
                      <a:endParaRPr lang="ru-RU" sz="3600" dirty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1.Wear </a:t>
                      </a:r>
                      <a:endParaRPr lang="ru-RU" sz="3600" dirty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G. a seat belt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2.Walk straight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F. across the road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3.Look </a:t>
                      </a:r>
                      <a:endParaRPr lang="ru-RU" sz="3600" dirty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E. both ways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4.Run onto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D. the road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5.Talk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C. the driver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6.Walk 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B. the pavement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7.Lean out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A. the window</a:t>
                      </a:r>
                      <a:endParaRPr lang="ru-RU" sz="3600" dirty="0" smtClean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Safe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Dangerous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safe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wear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seat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belt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dangerous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walk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straight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across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road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safe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look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both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ways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before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crossing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road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dangerous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talk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driver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safe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walk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on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pavement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It’s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dangerous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lean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out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36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600" kern="1200" dirty="0" err="1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window</a:t>
                      </a:r>
                      <a:endParaRPr lang="ru-RU" sz="36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8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Exercise 3b</a:t>
                      </a:r>
                      <a:endParaRPr lang="ru-RU" sz="3600" dirty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19280A"/>
                          </a:solidFill>
                          <a:latin typeface="Bodoni MT" pitchFamily="18" charset="0"/>
                        </a:rPr>
                        <a:t>Answers</a:t>
                      </a:r>
                      <a:endParaRPr lang="ru-RU" sz="3600" dirty="0">
                        <a:solidFill>
                          <a:srgbClr val="1928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When on the street</a:t>
                      </a:r>
                      <a:endParaRPr lang="ru-RU" sz="32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don’t talk to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 driver </a:t>
                      </a:r>
                      <a:endParaRPr lang="en-US" sz="32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don’t lean out of</a:t>
                      </a: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the window</a:t>
                      </a:r>
                      <a:endParaRPr lang="ru-RU" sz="32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When in the car</a:t>
                      </a:r>
                      <a:endParaRPr lang="ru-RU" sz="32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spcBef>
                          <a:spcPct val="20000"/>
                        </a:spcBef>
                      </a:pP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look both ways before crossing</a:t>
                      </a:r>
                    </a:p>
                    <a:p>
                      <a:pPr rtl="0">
                        <a:spcBef>
                          <a:spcPct val="20000"/>
                        </a:spcBef>
                      </a:pP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on’t run onto the road</a:t>
                      </a:r>
                      <a:endParaRPr lang="bg-BG" sz="3200" kern="1200" dirty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When on bus</a:t>
                      </a:r>
                      <a:endParaRPr lang="ru-RU" sz="32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wear a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seat belt</a:t>
                      </a:r>
                      <a:endParaRPr lang="en-US" sz="3200" kern="1200" dirty="0" smtClean="0">
                        <a:solidFill>
                          <a:srgbClr val="19280A"/>
                        </a:solidFill>
                        <a:latin typeface="Bodoni MT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it in</a:t>
                      </a: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e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back</a:t>
                      </a: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if you are</a:t>
                      </a:r>
                      <a:r>
                        <a:rPr lang="en-US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3200" kern="1200" dirty="0" smtClean="0">
                          <a:solidFill>
                            <a:srgbClr val="19280A"/>
                          </a:solidFill>
                          <a:latin typeface="Bodoni MT" pitchFamily="18" charset="0"/>
                          <a:ea typeface="+mn-ea"/>
                          <a:cs typeface="+mn-cs"/>
                        </a:rPr>
                        <a:t>under 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indent="-342900" algn="l">
              <a:spcBef>
                <a:spcPct val="20000"/>
              </a:spcBef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  <a:t>Exercise 4</a:t>
            </a:r>
            <a:b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</a:b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  <a:ea typeface="+mn-ea"/>
                <a:cs typeface="+mn-cs"/>
              </a:rPr>
              <a:t>The words in bolt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Bodoni MT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869160"/>
          </a:xfrm>
        </p:spPr>
        <p:txBody>
          <a:bodyPr numCol="2">
            <a:normAutofit/>
          </a:bodyPr>
          <a:lstStyle/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Cross - 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пересекать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Parked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- припаркованный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Stand on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– стоять на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Pavement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- тротуар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Kerb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- бордюр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Traffic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– движение</a:t>
            </a:r>
          </a:p>
          <a:p>
            <a:pPr marL="0">
              <a:buNone/>
            </a:pP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Working condition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– рабочее состояние</a:t>
            </a: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 </a:t>
            </a: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Flow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- поток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Lanes 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- переулки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Bright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- яркий</a:t>
            </a:r>
            <a:endParaRPr lang="en-US" sz="3500" dirty="0" smtClean="0">
              <a:solidFill>
                <a:srgbClr val="19280A"/>
              </a:solidFill>
              <a:latin typeface="Bodoni MT" pitchFamily="18" charset="0"/>
            </a:endParaRPr>
          </a:p>
          <a:p>
            <a:pPr marL="0">
              <a:buNone/>
            </a:pPr>
            <a:r>
              <a:rPr lang="en-US" sz="3500" dirty="0" smtClean="0">
                <a:solidFill>
                  <a:srgbClr val="19280A"/>
                </a:solidFill>
                <a:latin typeface="Bodoni MT" pitchFamily="18" charset="0"/>
              </a:rPr>
              <a:t>Annoy</a:t>
            </a:r>
            <a:r>
              <a:rPr lang="ru-RU" sz="3500" dirty="0" smtClean="0">
                <a:solidFill>
                  <a:srgbClr val="19280A"/>
                </a:solidFill>
                <a:latin typeface="Bodoni MT" pitchFamily="18" charset="0"/>
              </a:rPr>
              <a:t> - раздражать</a:t>
            </a:r>
            <a:r>
              <a:rPr lang="en-US" dirty="0" smtClean="0">
                <a:solidFill>
                  <a:srgbClr val="19280A"/>
                </a:solidFill>
              </a:rPr>
              <a:t/>
            </a:r>
            <a:br>
              <a:rPr lang="en-US" dirty="0" smtClean="0">
                <a:solidFill>
                  <a:srgbClr val="19280A"/>
                </a:solidFill>
              </a:rPr>
            </a:br>
            <a:endParaRPr lang="ru-RU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Exercise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5</a:t>
            </a:r>
            <a:endParaRPr lang="ru-RU" sz="5400" dirty="0"/>
          </a:p>
        </p:txBody>
      </p:sp>
      <p:sp>
        <p:nvSpPr>
          <p:cNvPr id="4" name="Овал 3"/>
          <p:cNvSpPr/>
          <p:nvPr/>
        </p:nvSpPr>
        <p:spPr>
          <a:xfrm>
            <a:off x="1691680" y="2276872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9280A"/>
                </a:solidFill>
                <a:latin typeface="Bodoni MT" pitchFamily="18" charset="0"/>
              </a:rPr>
              <a:t/>
            </a:r>
            <a:br>
              <a:rPr lang="ru-RU" sz="2000" dirty="0" smtClean="0">
                <a:solidFill>
                  <a:srgbClr val="19280A"/>
                </a:solidFill>
                <a:latin typeface="Bodoni MT" pitchFamily="18" charset="0"/>
              </a:rPr>
            </a:br>
            <a:r>
              <a:rPr lang="en-US" sz="2000" dirty="0" smtClean="0">
                <a:solidFill>
                  <a:srgbClr val="19280A"/>
                </a:solidFill>
                <a:latin typeface="Bodoni MT" pitchFamily="18" charset="0"/>
              </a:rPr>
              <a:t>bicycle</a:t>
            </a:r>
            <a:r>
              <a:rPr lang="en-US" sz="2800" dirty="0" smtClean="0">
                <a:solidFill>
                  <a:srgbClr val="19280A"/>
                </a:solidFill>
                <a:latin typeface="Bodoni MT" pitchFamily="18" charset="0"/>
              </a:rPr>
              <a:t> </a:t>
            </a:r>
            <a:endParaRPr lang="ru-RU" sz="2800" dirty="0">
              <a:solidFill>
                <a:srgbClr val="19280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3968" y="4725144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19280A"/>
                </a:solidFill>
                <a:latin typeface="Bodoni MT" pitchFamily="18" charset="0"/>
              </a:rPr>
              <a:t>car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12160" y="1556792"/>
            <a:ext cx="13681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19280A"/>
                </a:solidFill>
                <a:latin typeface="Bodoni MT" pitchFamily="18" charset="0"/>
              </a:rPr>
              <a:t>bus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2195736" y="1772816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516216" y="1052736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2195736" y="3212976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20758181">
            <a:off x="4396272" y="431371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860032" y="5661248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6588224" y="2492896"/>
            <a:ext cx="2712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5400000">
            <a:off x="3167844" y="2456892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6089933">
            <a:off x="5711775" y="5168539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5400000">
            <a:off x="7488324" y="180882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5653472">
            <a:off x="3907545" y="5087262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>
            <a:off x="5616116" y="180882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6200000">
            <a:off x="1295636" y="252890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268760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tyres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3717032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helmet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2420888"/>
            <a:ext cx="1080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bike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35896" y="2348880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lanes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27984" y="1700808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seats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299695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handgrips</a:t>
            </a:r>
            <a:endParaRPr lang="ru-RU" sz="3200" dirty="0">
              <a:solidFill>
                <a:srgbClr val="19280A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84368" y="1700808"/>
            <a:ext cx="125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driver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548680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window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6093296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seat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95736" y="5085184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seatbelt</a:t>
            </a:r>
            <a:endParaRPr lang="ru-RU" sz="3200" dirty="0">
              <a:solidFill>
                <a:srgbClr val="19280A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47864" y="3789040"/>
            <a:ext cx="24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rearview 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 rot="3012797">
            <a:off x="5582092" y="4513217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56177" y="5157192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mirror</a:t>
            </a:r>
            <a:endParaRPr lang="ru-RU" dirty="0">
              <a:solidFill>
                <a:srgbClr val="19280A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68144" y="4077072"/>
            <a:ext cx="180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handles</a:t>
            </a:r>
            <a:endParaRPr lang="ru-RU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Exercise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19280A"/>
                </a:solidFill>
              </a:rPr>
              <a:t>1</a:t>
            </a:r>
            <a:r>
              <a:rPr lang="en-US" sz="4800" dirty="0" smtClean="0">
                <a:solidFill>
                  <a:srgbClr val="19280A"/>
                </a:solidFill>
                <a:latin typeface="Bodoni MT" pitchFamily="18" charset="0"/>
              </a:rPr>
              <a:t>. On foot</a:t>
            </a:r>
          </a:p>
          <a:p>
            <a:pPr>
              <a:buNone/>
            </a:pPr>
            <a:r>
              <a:rPr lang="en-US" sz="4800" dirty="0" smtClean="0">
                <a:solidFill>
                  <a:srgbClr val="19280A"/>
                </a:solidFill>
                <a:latin typeface="Bodoni MT" pitchFamily="18" charset="0"/>
              </a:rPr>
              <a:t>2. By car/bus/train/plane/bike</a:t>
            </a:r>
          </a:p>
          <a:p>
            <a:pPr>
              <a:buNone/>
            </a:pPr>
            <a:r>
              <a:rPr lang="en-US" sz="4800" dirty="0" smtClean="0">
                <a:solidFill>
                  <a:srgbClr val="19280A"/>
                </a:solidFill>
                <a:latin typeface="Bodoni MT" pitchFamily="18" charset="0"/>
              </a:rPr>
              <a:t>3. On a bus</a:t>
            </a:r>
          </a:p>
          <a:p>
            <a:pPr>
              <a:buNone/>
            </a:pPr>
            <a:r>
              <a:rPr lang="en-US" sz="4800" dirty="0" smtClean="0">
                <a:solidFill>
                  <a:srgbClr val="19280A"/>
                </a:solidFill>
                <a:latin typeface="Bodoni MT" pitchFamily="18" charset="0"/>
              </a:rPr>
              <a:t>4. In the 8 o’clock train</a:t>
            </a:r>
            <a:endParaRPr lang="ru-RU" sz="48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Traffic lights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 descr="Vance's HUMAN USE ANALYSIS: Traffic L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109196" cy="3528392"/>
          </a:xfrm>
          <a:prstGeom prst="rect">
            <a:avLst/>
          </a:prstGeom>
          <a:noFill/>
        </p:spPr>
      </p:pic>
      <p:pic>
        <p:nvPicPr>
          <p:cNvPr id="25606" name="Picture 6" descr="Traffic Light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516" y="2708920"/>
            <a:ext cx="4569738" cy="3960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484784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19280A"/>
                </a:solidFill>
                <a:latin typeface="Bodoni MT" pitchFamily="18" charset="0"/>
              </a:rPr>
              <a:t>One of a set of red, yellow, and green lights that control the movement of vehicles</a:t>
            </a:r>
            <a:endParaRPr lang="ru-RU" sz="24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Parking zone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0" name="Picture 2" descr="Припаркованные машины на парковке, вид сверху, городской транспорт | 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680520" cy="4680520"/>
          </a:xfrm>
          <a:prstGeom prst="rect">
            <a:avLst/>
          </a:prstGeom>
          <a:noFill/>
        </p:spPr>
      </p:pic>
      <p:pic>
        <p:nvPicPr>
          <p:cNvPr id="22532" name="Picture 4" descr="Car parking icon , #AFFILIATE, #Car, #parking, #icon #Ad | Icon parking,  Business vector illustration, Car 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726160" cy="3726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5445225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19280A"/>
                </a:solidFill>
                <a:latin typeface="Bodoni MT" pitchFamily="18" charset="0"/>
              </a:rPr>
              <a:t>A place where you can park a car</a:t>
            </a:r>
            <a:endParaRPr lang="ru-RU" sz="32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56184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Pedestrian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578" name="Picture 2" descr="pedestrian.tv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863205" cy="2863205"/>
          </a:xfrm>
          <a:prstGeom prst="rect">
            <a:avLst/>
          </a:prstGeom>
          <a:noFill/>
        </p:spPr>
      </p:pic>
      <p:pic>
        <p:nvPicPr>
          <p:cNvPr id="24580" name="Picture 4" descr="Иллюстрация детей, проходящих через пешеходный переход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5679703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1556792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9280A"/>
                </a:solidFill>
                <a:latin typeface="Bodoni MT" pitchFamily="18" charset="0"/>
              </a:rPr>
              <a:t>A person who is on foot, not by car/ bike</a:t>
            </a:r>
            <a:endParaRPr lang="ru-RU" sz="36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Pavement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54" name="Picture 2" descr="Скачать текстуру в высоком разрешении: Брусчатка текс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5040560" cy="3150350"/>
          </a:xfrm>
          <a:prstGeom prst="rect">
            <a:avLst/>
          </a:prstGeom>
          <a:noFill/>
        </p:spPr>
      </p:pic>
      <p:pic>
        <p:nvPicPr>
          <p:cNvPr id="23556" name="Picture 4" descr="500+ LANDSCAPE pavements + paths + lawn ideas in 2020 | landscape,  landscape design, hardsc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99588"/>
            <a:ext cx="3240360" cy="48742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3" y="1628800"/>
            <a:ext cx="5112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9280A"/>
                </a:solidFill>
                <a:latin typeface="Bodoni MT" pitchFamily="18" charset="0"/>
              </a:rPr>
              <a:t>An area which people use for walking</a:t>
            </a:r>
            <a:endParaRPr lang="ru-RU" sz="36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Traffic sign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58" name="Picture 2" descr="Zoomie Kids Corina Traffic Signs Kids Rug &amp; Reviews | Wayf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7620000" cy="523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740352" y="1556792"/>
            <a:ext cx="1403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9280A"/>
                </a:solidFill>
                <a:latin typeface="Bodoni MT" pitchFamily="18" charset="0"/>
              </a:rPr>
              <a:t>A sign on the road</a:t>
            </a:r>
            <a:endParaRPr lang="ru-RU" sz="36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Zebra crossing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6" name="Picture 4" descr="How to Draw Road Safety Drawing City Kids Using a Zebra Crossing Scene - 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480497" cy="2520280"/>
          </a:xfrm>
          <a:prstGeom prst="rect">
            <a:avLst/>
          </a:prstGeom>
          <a:noFill/>
        </p:spPr>
      </p:pic>
      <p:sp>
        <p:nvSpPr>
          <p:cNvPr id="18438" name="AutoShape 6" descr="Wait at the zebra crossing, Hold an adults hand, Look and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Wait at the zebra crossing, Hold an adults hand, Look and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484784"/>
            <a:ext cx="4161161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1556793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9280A"/>
                </a:solidFill>
                <a:latin typeface="Bodoni MT" pitchFamily="18" charset="0"/>
              </a:rPr>
              <a:t>White stripes on the road. People can cross the road on it</a:t>
            </a:r>
            <a:endParaRPr lang="ru-RU" sz="36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Yellow lines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2" name="Picture 2" descr="Parking outrage as double yellow lines painted under cars | HX Car Park  Management Ltd – Intelligent AN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095301" cy="2873896"/>
          </a:xfrm>
          <a:prstGeom prst="rect">
            <a:avLst/>
          </a:prstGeom>
          <a:noFill/>
        </p:spPr>
      </p:pic>
      <p:pic>
        <p:nvPicPr>
          <p:cNvPr id="20484" name="Picture 4" descr="Single vs Double Yellow Lines: What are the Rules? | PassMeFast 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425" y="1484784"/>
            <a:ext cx="4561064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412777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9280A"/>
                </a:solidFill>
                <a:latin typeface="Bodoni MT" pitchFamily="18" charset="0"/>
              </a:rPr>
              <a:t>Two solid yellow lines mean no passing</a:t>
            </a:r>
            <a:endParaRPr lang="ru-RU" sz="36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  <a:latin typeface="Bodoni MT" pitchFamily="18" charset="0"/>
              </a:rPr>
              <a:t>Traffic warden</a:t>
            </a:r>
            <a:endParaRPr lang="ru-RU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 descr="ГАИ , сотрудник полиции, траф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4104456" cy="4104456"/>
          </a:xfrm>
          <a:prstGeom prst="rect">
            <a:avLst/>
          </a:prstGeom>
          <a:noFill/>
        </p:spPr>
      </p:pic>
      <p:sp>
        <p:nvSpPr>
          <p:cNvPr id="21508" name="AutoShape 4" descr="Parking wardens to be issued with CCTV cameras | Chelmsford Weekly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Parking wardens to be issued with CCTV cameras | Chelmsford Weekly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Traffic wardens face disciplinary action if they don't hand enough tickets  in an hour | Daily Mail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723381" cy="4944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412776"/>
            <a:ext cx="565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9280A"/>
                </a:solidFill>
                <a:latin typeface="Bodoni MT" pitchFamily="18" charset="0"/>
              </a:rPr>
              <a:t>A name of a job. This person watches the traffic and makes it safe</a:t>
            </a:r>
            <a:endParaRPr lang="ru-RU" sz="2800" dirty="0">
              <a:solidFill>
                <a:srgbClr val="19280A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6">
      <a:dk1>
        <a:srgbClr val="EDCB6D"/>
      </a:dk1>
      <a:lt1>
        <a:srgbClr val="EDCB6D"/>
      </a:lt1>
      <a:dk2>
        <a:srgbClr val="EDCB6D"/>
      </a:dk2>
      <a:lt2>
        <a:srgbClr val="92D050"/>
      </a:lt2>
      <a:accent1>
        <a:srgbClr val="92D050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320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Road safety</vt:lpstr>
      <vt:lpstr>Traffic lights</vt:lpstr>
      <vt:lpstr>Parking zone</vt:lpstr>
      <vt:lpstr>Pedestrian</vt:lpstr>
      <vt:lpstr>Pavement</vt:lpstr>
      <vt:lpstr>Traffic sign</vt:lpstr>
      <vt:lpstr>Zebra crossing</vt:lpstr>
      <vt:lpstr>Yellow lines</vt:lpstr>
      <vt:lpstr>Traffic warden</vt:lpstr>
      <vt:lpstr>Слайд 10</vt:lpstr>
      <vt:lpstr>Слайд 11</vt:lpstr>
      <vt:lpstr>Слайд 12</vt:lpstr>
      <vt:lpstr>Exercise 4 The words in bolt</vt:lpstr>
      <vt:lpstr>Exercise 5</vt:lpstr>
      <vt:lpstr>Exercise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2020-11-11T08:40:45Z</dcterms:created>
  <dcterms:modified xsi:type="dcterms:W3CDTF">2020-11-12T09:06:07Z</dcterms:modified>
</cp:coreProperties>
</file>